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26"/>
  </p:notesMasterIdLst>
  <p:sldIdLst>
    <p:sldId id="286" r:id="rId2"/>
    <p:sldId id="287" r:id="rId3"/>
    <p:sldId id="288" r:id="rId4"/>
    <p:sldId id="289" r:id="rId5"/>
    <p:sldId id="323" r:id="rId6"/>
    <p:sldId id="291" r:id="rId7"/>
    <p:sldId id="315" r:id="rId8"/>
    <p:sldId id="326" r:id="rId9"/>
    <p:sldId id="316" r:id="rId10"/>
    <p:sldId id="319" r:id="rId11"/>
    <p:sldId id="317" r:id="rId12"/>
    <p:sldId id="320" r:id="rId13"/>
    <p:sldId id="299" r:id="rId14"/>
    <p:sldId id="303" r:id="rId15"/>
    <p:sldId id="322" r:id="rId16"/>
    <p:sldId id="327" r:id="rId17"/>
    <p:sldId id="304" r:id="rId18"/>
    <p:sldId id="312" r:id="rId19"/>
    <p:sldId id="309" r:id="rId20"/>
    <p:sldId id="310" r:id="rId21"/>
    <p:sldId id="321" r:id="rId22"/>
    <p:sldId id="311" r:id="rId23"/>
    <p:sldId id="290" r:id="rId24"/>
    <p:sldId id="328" r:id="rId25"/>
  </p:sldIdLst>
  <p:sldSz cx="9144000" cy="6858000" type="screen4x3"/>
  <p:notesSz cx="6805613" cy="9939338"/>
  <p:defaultTex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8EF"/>
    <a:srgbClr val="9DEA61"/>
    <a:srgbClr val="9AE257"/>
    <a:srgbClr val="FFE799"/>
    <a:srgbClr val="0000FF"/>
    <a:srgbClr val="BBE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6"/>
    <p:restoredTop sz="69822"/>
  </p:normalViewPr>
  <p:slideViewPr>
    <p:cSldViewPr snapToGrid="0" snapToObjects="1">
      <p:cViewPr varScale="1">
        <p:scale>
          <a:sx n="86" d="100"/>
          <a:sy n="86" d="100"/>
        </p:scale>
        <p:origin x="2352" y="200"/>
      </p:cViewPr>
      <p:guideLst>
        <p:guide orient="horz" pos="2160"/>
        <p:guide pos="2880"/>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2D46F77A-E78C-BF4F-8FE2-7C5ECA7CB0CA}" type="datetimeFigureOut">
              <a:rPr kumimoji="1" lang="ja-JP" altLang="en-US" smtClean="0"/>
              <a:t>2022/2/14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8C70322B-6A9A-214C-B67C-75188555E55B}" type="slidenum">
              <a:rPr kumimoji="1" lang="ja-JP" altLang="en-US" smtClean="0"/>
              <a:t>‹#›</a:t>
            </a:fld>
            <a:endParaRPr kumimoji="1" lang="ja-JP" altLang="en-US"/>
          </a:p>
        </p:txBody>
      </p:sp>
    </p:spTree>
    <p:extLst>
      <p:ext uri="{BB962C8B-B14F-4D97-AF65-F5344CB8AC3E}">
        <p14:creationId xmlns:p14="http://schemas.microsoft.com/office/powerpoint/2010/main" val="41249507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 altLang="ja-JP" sz="1200" dirty="0"/>
              <a:t>Doc2Vec</a:t>
            </a:r>
            <a:r>
              <a:rPr lang="ja-JP" altLang="en-US" sz="1200"/>
              <a:t>を用いたプログラミング演習問題のタグ付け手法の提案という題目で井上研究室の川渕が発表いたします．</a:t>
            </a:r>
            <a:endParaRPr lang="en-US" altLang="ja-JP" sz="1200" dirty="0"/>
          </a:p>
          <a:p>
            <a:r>
              <a:rPr lang="ja-JP" altLang="en-US" sz="1200"/>
              <a:t>よろしくお願いします．</a:t>
            </a:r>
            <a:endParaRPr kumimoji="1" lang="ja-JP" altLang="en-US"/>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a:t>
            </a:fld>
            <a:endParaRPr kumimoji="1" lang="ja-JP" altLang="en-US"/>
          </a:p>
        </p:txBody>
      </p:sp>
    </p:spTree>
    <p:extLst>
      <p:ext uri="{BB962C8B-B14F-4D97-AF65-F5344CB8AC3E}">
        <p14:creationId xmlns:p14="http://schemas.microsoft.com/office/powerpoint/2010/main" val="1962513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まずステップ</a:t>
            </a:r>
            <a:r>
              <a:rPr kumimoji="1" lang="en-US" altLang="ja-JP" dirty="0"/>
              <a:t>2</a:t>
            </a:r>
            <a:r>
              <a:rPr kumimoji="1" lang="ja-JP" altLang="en-US"/>
              <a:t>，ステップ</a:t>
            </a:r>
            <a:r>
              <a:rPr kumimoji="1" lang="en-US" altLang="ja-JP" dirty="0"/>
              <a:t>3</a:t>
            </a:r>
            <a:r>
              <a:rPr kumimoji="1" lang="ja-JP" altLang="en-US"/>
              <a:t>で獲得した分散表現からコサイン類似度を算出し，比較します．</a:t>
            </a:r>
            <a:endParaRPr kumimoji="1" lang="en-US" altLang="ja-JP" sz="1200" dirty="0"/>
          </a:p>
          <a:p>
            <a:r>
              <a:rPr kumimoji="1" lang="ja-JP" altLang="en-US" sz="1200"/>
              <a:t>次に，算出した結果からコサイン類似度上位</a:t>
            </a:r>
            <a:r>
              <a:rPr kumimoji="1" lang="en-US" altLang="ja-JP" sz="1200" dirty="0"/>
              <a:t>20</a:t>
            </a:r>
            <a:r>
              <a:rPr kumimoji="1" lang="ja-JP" altLang="en-US" sz="1200"/>
              <a:t>位までのソースコードを特定し，そのソースコードが提出された問題を特定します．</a:t>
            </a:r>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10</a:t>
            </a:fld>
            <a:endParaRPr kumimoji="1" lang="ja-JP" altLang="en-US"/>
          </a:p>
        </p:txBody>
      </p:sp>
    </p:spTree>
    <p:extLst>
      <p:ext uri="{BB962C8B-B14F-4D97-AF65-F5344CB8AC3E}">
        <p14:creationId xmlns:p14="http://schemas.microsoft.com/office/powerpoint/2010/main" val="1528012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最後に，ステップ</a:t>
            </a:r>
            <a:r>
              <a:rPr kumimoji="1" lang="en-US" altLang="ja-JP" dirty="0"/>
              <a:t>5</a:t>
            </a:r>
            <a:r>
              <a:rPr kumimoji="1" lang="ja-JP" altLang="en-US"/>
              <a:t>の付与するタグの提案について詳しく説明します．</a:t>
            </a:r>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11</a:t>
            </a:fld>
            <a:endParaRPr kumimoji="1" lang="ja-JP" altLang="en-US"/>
          </a:p>
        </p:txBody>
      </p:sp>
    </p:spTree>
    <p:extLst>
      <p:ext uri="{BB962C8B-B14F-4D97-AF65-F5344CB8AC3E}">
        <p14:creationId xmlns:p14="http://schemas.microsoft.com/office/powerpoint/2010/main" val="4263043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ja-JP" altLang="en-US"/>
                  <a:t>まずステップ</a:t>
                </a:r>
                <a:r>
                  <a:rPr kumimoji="1" lang="en-US" altLang="ja-JP" dirty="0"/>
                  <a:t>4</a:t>
                </a:r>
                <a:r>
                  <a:rPr kumimoji="1" lang="ja-JP" altLang="en-US"/>
                  <a:t>で特定した問題のタグを取得します．このタグは</a:t>
                </a:r>
                <a:r>
                  <a:rPr kumimoji="1" lang="en-US" altLang="ja-JP" dirty="0"/>
                  <a:t>1</a:t>
                </a:r>
                <a:r>
                  <a:rPr kumimoji="1" lang="ja-JP" altLang="en-US"/>
                  <a:t>つの問題につき複数付与されている場合もあります．</a:t>
                </a:r>
                <a:endParaRPr kumimoji="1" lang="en-US" altLang="ja-JP" dirty="0"/>
              </a:p>
              <a:p>
                <a:r>
                  <a:rPr kumimoji="1" lang="ja-JP" altLang="en-US"/>
                  <a:t>次に，あるタグにおける</a:t>
                </a:r>
                <a14:m>
                  <m:oMath xmlns:m="http://schemas.openxmlformats.org/officeDocument/2006/math">
                    <m:d>
                      <m:dPr>
                        <m:ctrlPr>
                          <a:rPr lang="en-US" altLang="ja-JP" sz="1200" i="1" dirty="0" smtClean="0">
                            <a:latin typeface="Cambria Math" panose="02040503050406030204" pitchFamily="18" charset="0"/>
                          </a:rPr>
                        </m:ctrlPr>
                      </m:dPr>
                      <m:e>
                        <m:r>
                          <a:rPr lang="ja-JP" altLang="en-US" sz="1200" i="1" dirty="0">
                            <a:latin typeface="Cambria Math" panose="02040503050406030204" pitchFamily="18" charset="0"/>
                          </a:rPr>
                          <m:t>コサイン</m:t>
                        </m:r>
                        <m:r>
                          <a:rPr lang="ja-JP" altLang="en-US" sz="1200" i="1">
                            <a:latin typeface="Cambria Math" panose="02040503050406030204" pitchFamily="18" charset="0"/>
                          </a:rPr>
                          <m:t>類似度</m:t>
                        </m:r>
                      </m:e>
                    </m:d>
                    <m:r>
                      <a:rPr lang="en-US" altLang="ja-JP" sz="1200" i="1" dirty="0">
                        <a:latin typeface="Cambria Math" panose="02040503050406030204" pitchFamily="18" charset="0"/>
                      </a:rPr>
                      <m:t>×</m:t>
                    </m:r>
                    <m:d>
                      <m:dPr>
                        <m:ctrlPr>
                          <a:rPr lang="en-US" altLang="ja-JP" sz="1200" i="1" dirty="0">
                            <a:latin typeface="Cambria Math" panose="02040503050406030204" pitchFamily="18" charset="0"/>
                          </a:rPr>
                        </m:ctrlPr>
                      </m:dPr>
                      <m:e>
                        <m:r>
                          <a:rPr lang="ja-JP" altLang="en-US" sz="1200" i="1" dirty="0">
                            <a:latin typeface="Cambria Math" panose="02040503050406030204" pitchFamily="18" charset="0"/>
                          </a:rPr>
                          <m:t>タグが占める割合</m:t>
                        </m:r>
                      </m:e>
                    </m:d>
                  </m:oMath>
                </a14:m>
                <a:r>
                  <a:rPr kumimoji="1" lang="ja-JP" altLang="en-US"/>
                  <a:t>の合計を提案度と呼び，これを各タグで計算する．</a:t>
                </a:r>
                <a:endParaRPr kumimoji="1" lang="en-US" altLang="ja-JP" dirty="0"/>
              </a:p>
              <a:p>
                <a:r>
                  <a:rPr kumimoji="1" lang="ja-JP" altLang="en-US"/>
                  <a:t>最後に，提案度により降順にソートし，順位が上のタグから順に付与することを提案します．</a:t>
                </a:r>
                <a:endParaRPr kumimoji="1" lang="en-US" altLang="ja-JP" dirty="0"/>
              </a:p>
            </p:txBody>
          </p:sp>
        </mc:Choice>
        <mc:Fallback xmlns="">
          <p:sp>
            <p:nvSpPr>
              <p:cNvPr id="3" name="ノート プレースホルダー 2"/>
              <p:cNvSpPr>
                <a:spLocks noGrp="1"/>
              </p:cNvSpPr>
              <p:nvPr>
                <p:ph type="body" idx="1"/>
              </p:nvPr>
            </p:nvSpPr>
            <p:spPr/>
            <p:txBody>
              <a:bodyPr/>
              <a:lstStyle/>
              <a:p>
                <a:r>
                  <a:rPr kumimoji="1" lang="ja-JP" altLang="en-US"/>
                  <a:t>まずステップ</a:t>
                </a:r>
                <a:r>
                  <a:rPr kumimoji="1" lang="en-US" altLang="ja-JP" dirty="0"/>
                  <a:t>4</a:t>
                </a:r>
                <a:r>
                  <a:rPr kumimoji="1" lang="ja-JP" altLang="en-US"/>
                  <a:t>で特定した問題のタグを取得します．このタグは</a:t>
                </a:r>
                <a:r>
                  <a:rPr kumimoji="1" lang="en-US" altLang="ja-JP" dirty="0"/>
                  <a:t>1</a:t>
                </a:r>
                <a:r>
                  <a:rPr kumimoji="1" lang="ja-JP" altLang="en-US"/>
                  <a:t>つの問題につき複数付与されている場合もあります．</a:t>
                </a:r>
                <a:endParaRPr kumimoji="1" lang="en-US" altLang="ja-JP" dirty="0"/>
              </a:p>
              <a:p>
                <a:r>
                  <a:rPr kumimoji="1" lang="ja-JP" altLang="en-US"/>
                  <a:t>次に，あるタグにおける</a:t>
                </a:r>
                <a:r>
                  <a:rPr lang="en-US" altLang="ja-JP" sz="1200" i="0" dirty="0">
                    <a:latin typeface="Cambria Math" panose="02040503050406030204" pitchFamily="18" charset="0"/>
                  </a:rPr>
                  <a:t>(</a:t>
                </a:r>
                <a:r>
                  <a:rPr lang="ja-JP" altLang="en-US" sz="1200" i="0" dirty="0">
                    <a:latin typeface="Cambria Math" panose="02040503050406030204" pitchFamily="18" charset="0"/>
                  </a:rPr>
                  <a:t>コサイン</a:t>
                </a:r>
                <a:r>
                  <a:rPr lang="ja-JP" altLang="en-US" sz="1200" i="0">
                    <a:latin typeface="Cambria Math" panose="02040503050406030204" pitchFamily="18" charset="0"/>
                  </a:rPr>
                  <a:t>類似度)</a:t>
                </a:r>
                <a:r>
                  <a:rPr lang="en-US" altLang="ja-JP" sz="1200" i="0" dirty="0">
                    <a:latin typeface="Cambria Math" panose="02040503050406030204" pitchFamily="18" charset="0"/>
                  </a:rPr>
                  <a:t>×(</a:t>
                </a:r>
                <a:r>
                  <a:rPr lang="ja-JP" altLang="en-US" sz="1200" i="0" dirty="0">
                    <a:latin typeface="Cambria Math" panose="02040503050406030204" pitchFamily="18" charset="0"/>
                  </a:rPr>
                  <a:t>タグが占める割合)</a:t>
                </a:r>
                <a:r>
                  <a:rPr kumimoji="1" lang="ja-JP" altLang="en-US"/>
                  <a:t>の合計を提案度と呼び，これを各タグで計算する．</a:t>
                </a:r>
                <a:endParaRPr kumimoji="1" lang="en-US" altLang="ja-JP" dirty="0"/>
              </a:p>
              <a:p>
                <a:r>
                  <a:rPr kumimoji="1" lang="ja-JP" altLang="en-US"/>
                  <a:t>最後に，提案度により降順にソートし，順位が上のタグから順に付与することを提案します．</a:t>
                </a:r>
                <a:endParaRPr kumimoji="1" lang="en-US" altLang="ja-JP" dirty="0"/>
              </a:p>
            </p:txBody>
          </p:sp>
        </mc:Fallback>
      </mc:AlternateContent>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12</a:t>
            </a:fld>
            <a:endParaRPr kumimoji="1" lang="ja-JP" altLang="en-US"/>
          </a:p>
        </p:txBody>
      </p:sp>
    </p:spTree>
    <p:extLst>
      <p:ext uri="{BB962C8B-B14F-4D97-AF65-F5344CB8AC3E}">
        <p14:creationId xmlns:p14="http://schemas.microsoft.com/office/powerpoint/2010/main" val="3023648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この提案手法の評価実験について説明します．</a:t>
            </a:r>
            <a:endParaRPr kumimoji="1" lang="en-US" altLang="ja-JP" dirty="0"/>
          </a:p>
          <a:p>
            <a:endParaRPr kumimoji="1" lang="en-US" altLang="ja-JP" dirty="0"/>
          </a:p>
          <a:p>
            <a:r>
              <a:rPr kumimoji="1" lang="ja-JP" altLang="en-US"/>
              <a:t>評価実験を行う目的は，提案手法が推測するタグの精度を調べることです．</a:t>
            </a:r>
            <a:endParaRPr kumimoji="1" lang="en-US" altLang="ja-JP" dirty="0"/>
          </a:p>
          <a:p>
            <a:endParaRPr kumimoji="1" lang="en-US" altLang="ja-JP" dirty="0"/>
          </a:p>
          <a:p>
            <a:r>
              <a:rPr kumimoji="1" lang="ja-JP" altLang="en-US"/>
              <a:t>プログラミングコンテストの問題と回答を用いて推測精度の調査を行いました．</a:t>
            </a:r>
            <a:endParaRPr kumimoji="1" lang="en-US" altLang="ja-JP" dirty="0"/>
          </a:p>
          <a:p>
            <a:r>
              <a:rPr kumimoji="1" lang="ja-JP" altLang="en-US"/>
              <a:t>具体的な手法として，ある問題において，あらかじめ付与されているタグと，提案手法を用いて推測したタグを比較して提案手法を評価しました．</a:t>
            </a:r>
            <a:endParaRPr kumimoji="1" lang="en-US" altLang="ja-JP" dirty="0"/>
          </a:p>
          <a:p>
            <a:r>
              <a:rPr kumimoji="1" lang="ja-JP" altLang="en-US"/>
              <a:t>本研究では，タグ全体の推測を行う評価実験と，一部のタグの推測を行う評価実験を行いました．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13</a:t>
            </a:fld>
            <a:endParaRPr kumimoji="1" lang="ja-JP" altLang="en-US"/>
          </a:p>
        </p:txBody>
      </p:sp>
    </p:spTree>
    <p:extLst>
      <p:ext uri="{BB962C8B-B14F-4D97-AF65-F5344CB8AC3E}">
        <p14:creationId xmlns:p14="http://schemas.microsoft.com/office/powerpoint/2010/main" val="2678430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評価実験に使用するデータセットについて説明します．</a:t>
            </a:r>
            <a:endParaRPr kumimoji="1" lang="en-US" altLang="ja-JP" dirty="0"/>
          </a:p>
          <a:p>
            <a:r>
              <a:rPr kumimoji="1" lang="ja-JP" altLang="en-US"/>
              <a:t>まず，</a:t>
            </a:r>
            <a:r>
              <a:rPr kumimoji="1" lang="en-US" altLang="ja-JP" dirty="0" err="1"/>
              <a:t>AtCoder</a:t>
            </a:r>
            <a:r>
              <a:rPr kumimoji="1" lang="en-US" altLang="ja-JP" dirty="0"/>
              <a:t> Tags</a:t>
            </a:r>
            <a:r>
              <a:rPr kumimoji="1" lang="ja-JP" altLang="en-US"/>
              <a:t>という，</a:t>
            </a:r>
            <a:r>
              <a:rPr kumimoji="1" lang="en-US" altLang="ja-JP" dirty="0" err="1"/>
              <a:t>AtCoder</a:t>
            </a:r>
            <a:r>
              <a:rPr kumimoji="1" lang="ja-JP" altLang="en-US"/>
              <a:t>の問題にタグ付けをすることを目標にした</a:t>
            </a:r>
            <a:r>
              <a:rPr kumimoji="1" lang="en-US" altLang="ja-JP" dirty="0"/>
              <a:t>Web</a:t>
            </a:r>
            <a:r>
              <a:rPr kumimoji="1" lang="ja-JP" altLang="en-US"/>
              <a:t>アプリを使用して，</a:t>
            </a:r>
            <a:r>
              <a:rPr kumimoji="1" lang="en-US" altLang="ja-JP" dirty="0" err="1"/>
              <a:t>AtCoder</a:t>
            </a:r>
            <a:r>
              <a:rPr kumimoji="1" lang="ja-JP" altLang="en-US"/>
              <a:t>の問題に付与されているタグ情報を取得して利用しました．</a:t>
            </a:r>
            <a:endParaRPr kumimoji="1" lang="en-US" altLang="ja-JP" dirty="0"/>
          </a:p>
          <a:p>
            <a:r>
              <a:rPr kumimoji="1" lang="en-US" altLang="ja-JP" dirty="0" err="1"/>
              <a:t>AtCoder</a:t>
            </a:r>
            <a:r>
              <a:rPr kumimoji="1" lang="en-US" altLang="ja-JP" dirty="0"/>
              <a:t> Tags</a:t>
            </a:r>
            <a:r>
              <a:rPr kumimoji="1" lang="ja-JP" altLang="en-US"/>
              <a:t>では，ユーザの投票によって付与するタグが決定され，</a:t>
            </a:r>
            <a:r>
              <a:rPr kumimoji="1" lang="en-US" altLang="ja-JP" dirty="0"/>
              <a:t>2022</a:t>
            </a:r>
            <a:r>
              <a:rPr kumimoji="1" lang="ja-JP" altLang="en-US"/>
              <a:t>年</a:t>
            </a:r>
            <a:r>
              <a:rPr kumimoji="1" lang="en-US" altLang="ja-JP" dirty="0"/>
              <a:t>1</a:t>
            </a:r>
            <a:r>
              <a:rPr kumimoji="1" lang="ja-JP" altLang="en-US"/>
              <a:t>月</a:t>
            </a:r>
            <a:r>
              <a:rPr kumimoji="1" lang="en-US" altLang="ja-JP" dirty="0"/>
              <a:t>11</a:t>
            </a:r>
            <a:r>
              <a:rPr kumimoji="1" lang="ja-JP" altLang="en-US"/>
              <a:t>日の時点では全問題のうち約</a:t>
            </a:r>
            <a:r>
              <a:rPr kumimoji="1" lang="en-US" altLang="ja-JP" dirty="0"/>
              <a:t>74%</a:t>
            </a:r>
            <a:r>
              <a:rPr kumimoji="1" lang="ja-JP" altLang="en-US"/>
              <a:t>の問題がタグ付けされています．</a:t>
            </a:r>
            <a:endParaRPr kumimoji="1" lang="en-US" altLang="ja-JP" dirty="0"/>
          </a:p>
          <a:p>
            <a:r>
              <a:rPr kumimoji="1" lang="ja-JP" altLang="en-US"/>
              <a:t>また，</a:t>
            </a:r>
            <a:r>
              <a:rPr kumimoji="1" lang="en-US" altLang="ja-JP" dirty="0" err="1"/>
              <a:t>AtCoder</a:t>
            </a:r>
            <a:r>
              <a:rPr kumimoji="1" lang="en-US" altLang="ja-JP" dirty="0"/>
              <a:t> Tags</a:t>
            </a:r>
            <a:r>
              <a:rPr kumimoji="1" lang="ja-JP" altLang="en-US"/>
              <a:t>では，</a:t>
            </a:r>
            <a:r>
              <a:rPr kumimoji="1" lang="en-US" altLang="ja-JP" dirty="0"/>
              <a:t>1</a:t>
            </a:r>
            <a:r>
              <a:rPr kumimoji="1" lang="ja-JP" altLang="en-US"/>
              <a:t>つの問題につき，複数のタグが付与されていることもあります．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14</a:t>
            </a:fld>
            <a:endParaRPr kumimoji="1" lang="ja-JP" altLang="en-US"/>
          </a:p>
        </p:txBody>
      </p:sp>
    </p:spTree>
    <p:extLst>
      <p:ext uri="{BB962C8B-B14F-4D97-AF65-F5344CB8AC3E}">
        <p14:creationId xmlns:p14="http://schemas.microsoft.com/office/powerpoint/2010/main" val="4181651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学習用データセットと評価用データセットの作成方法について説明します．</a:t>
            </a:r>
            <a:endParaRPr kumimoji="1" lang="en-US" altLang="ja-JP" dirty="0"/>
          </a:p>
          <a:p>
            <a:r>
              <a:rPr kumimoji="1" lang="ja-JP" altLang="en-US"/>
              <a:t>学習用データセットは</a:t>
            </a:r>
            <a:r>
              <a:rPr kumimoji="1" lang="en-US" altLang="ja-JP" dirty="0"/>
              <a:t>IBM</a:t>
            </a:r>
            <a:r>
              <a:rPr kumimoji="1" lang="ja-JP" altLang="en-US"/>
              <a:t>の</a:t>
            </a:r>
            <a:r>
              <a:rPr kumimoji="1" lang="en-US" altLang="ja-JP" dirty="0" err="1"/>
              <a:t>CodeNet</a:t>
            </a:r>
            <a:r>
              <a:rPr kumimoji="1" lang="ja-JP" altLang="en-US"/>
              <a:t>から作成しました．</a:t>
            </a:r>
            <a:endParaRPr kumimoji="1" lang="en-US" altLang="ja-JP" dirty="0"/>
          </a:p>
          <a:p>
            <a:r>
              <a:rPr kumimoji="1" lang="en-US" altLang="ja-JP" dirty="0" err="1"/>
              <a:t>CodeNet</a:t>
            </a:r>
            <a:r>
              <a:rPr kumimoji="1" lang="ja-JP" altLang="en-US"/>
              <a:t>とは，</a:t>
            </a:r>
            <a:r>
              <a:rPr kumimoji="1" lang="en-US" altLang="ja-JP" dirty="0" err="1"/>
              <a:t>AtCoder</a:t>
            </a:r>
            <a:r>
              <a:rPr kumimoji="1" lang="ja-JP" altLang="en-US"/>
              <a:t>と</a:t>
            </a:r>
            <a:r>
              <a:rPr kumimoji="1" lang="en-US" altLang="ja-JP" dirty="0"/>
              <a:t>AOJ</a:t>
            </a:r>
            <a:r>
              <a:rPr kumimoji="1" lang="ja-JP" altLang="en-US"/>
              <a:t>に提出されたソースコードで構成されたデータセットのことです．</a:t>
            </a:r>
            <a:endParaRPr kumimoji="1" lang="en-US" altLang="ja-JP" dirty="0"/>
          </a:p>
          <a:p>
            <a:endParaRPr kumimoji="1" lang="en-US" altLang="ja-JP" dirty="0"/>
          </a:p>
          <a:p>
            <a:endParaRPr kumimoji="1" lang="en-US" altLang="ja-JP" dirty="0"/>
          </a:p>
          <a:p>
            <a:r>
              <a:rPr kumimoji="1" lang="en-US" altLang="ja-JP" dirty="0" err="1"/>
              <a:t>AtCoder</a:t>
            </a:r>
            <a:r>
              <a:rPr kumimoji="1" lang="ja-JP" altLang="en-US"/>
              <a:t>の問題のうち，</a:t>
            </a:r>
            <a:r>
              <a:rPr kumimoji="1" lang="en-US" altLang="ja-JP" dirty="0" err="1"/>
              <a:t>CodeNet</a:t>
            </a:r>
            <a:r>
              <a:rPr kumimoji="1" lang="ja-JP" altLang="en-US"/>
              <a:t>に含まれていて，かつタグが付与している問題に提出されたソースコードのうち，</a:t>
            </a:r>
            <a:endParaRPr kumimoji="1" lang="en-US" altLang="ja-JP" dirty="0"/>
          </a:p>
          <a:p>
            <a:r>
              <a:rPr kumimoji="1" lang="en-US" altLang="ja-JP" dirty="0"/>
              <a:t>C++</a:t>
            </a:r>
            <a:r>
              <a:rPr kumimoji="1" lang="ja-JP" altLang="en-US"/>
              <a:t>で書かれていて，かつ問題に正解しているソースコードを各問題から最大</a:t>
            </a:r>
            <a:r>
              <a:rPr kumimoji="1" lang="en-US" altLang="ja-JP" dirty="0"/>
              <a:t>200</a:t>
            </a:r>
            <a:r>
              <a:rPr kumimoji="1" lang="ja-JP" altLang="en-US"/>
              <a:t>個ずつランダムに，</a:t>
            </a:r>
            <a:r>
              <a:rPr kumimoji="1" lang="en-US" altLang="ja-JP" dirty="0" err="1"/>
              <a:t>CodeNet</a:t>
            </a:r>
            <a:r>
              <a:rPr kumimoji="1" lang="ja-JP" altLang="en-US"/>
              <a:t>から取得し，それを学習用データセットとしました．</a:t>
            </a:r>
            <a:endParaRPr kumimoji="1" lang="en-US" altLang="ja-JP" dirty="0"/>
          </a:p>
          <a:p>
            <a:endParaRPr kumimoji="1" lang="en-US" altLang="ja-JP" dirty="0"/>
          </a:p>
          <a:p>
            <a:r>
              <a:rPr kumimoji="1" lang="ja-JP" altLang="en-US"/>
              <a:t>また，</a:t>
            </a:r>
            <a:endParaRPr kumimoji="1" lang="en-US" altLang="ja-JP" dirty="0"/>
          </a:p>
          <a:p>
            <a:r>
              <a:rPr kumimoji="1" lang="en-US" altLang="ja-JP" dirty="0" err="1"/>
              <a:t>AtCoder</a:t>
            </a:r>
            <a:r>
              <a:rPr kumimoji="1" lang="ja-JP" altLang="en-US"/>
              <a:t>の問題のうち，</a:t>
            </a:r>
            <a:r>
              <a:rPr kumimoji="1" lang="en-US" altLang="ja-JP" dirty="0" err="1"/>
              <a:t>CodeNet</a:t>
            </a:r>
            <a:r>
              <a:rPr kumimoji="1" lang="ja-JP" altLang="en-US"/>
              <a:t>に含まれず，かつタグが付与している問題に提出されたソースコードのうち，</a:t>
            </a:r>
            <a:endParaRPr kumimoji="1" lang="en-US" altLang="ja-JP" dirty="0"/>
          </a:p>
          <a:p>
            <a:r>
              <a:rPr kumimoji="1" lang="ja-JP" altLang="en-US"/>
              <a:t>学習用と同様に．</a:t>
            </a:r>
            <a:r>
              <a:rPr kumimoji="1" lang="en-US" altLang="ja-JP" dirty="0"/>
              <a:t>C++</a:t>
            </a:r>
            <a:r>
              <a:rPr kumimoji="1" lang="ja-JP" altLang="en-US"/>
              <a:t>で書かれていて，かつ問題に正解しているソースコードを各問題から</a:t>
            </a:r>
            <a:r>
              <a:rPr kumimoji="1" lang="en-US" altLang="ja-JP" dirty="0"/>
              <a:t>10</a:t>
            </a:r>
            <a:r>
              <a:rPr kumimoji="1" lang="ja-JP" altLang="en-US"/>
              <a:t>個ずつランダムに，</a:t>
            </a:r>
            <a:r>
              <a:rPr kumimoji="1" lang="en-US" altLang="ja-JP" dirty="0" err="1"/>
              <a:t>AtCoder</a:t>
            </a:r>
            <a:r>
              <a:rPr kumimoji="1" lang="ja-JP" altLang="en-US"/>
              <a:t>から取得し，それを評価用データセットとしました．</a:t>
            </a:r>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15</a:t>
            </a:fld>
            <a:endParaRPr kumimoji="1" lang="ja-JP" altLang="en-US"/>
          </a:p>
        </p:txBody>
      </p:sp>
    </p:spTree>
    <p:extLst>
      <p:ext uri="{BB962C8B-B14F-4D97-AF65-F5344CB8AC3E}">
        <p14:creationId xmlns:p14="http://schemas.microsoft.com/office/powerpoint/2010/main" val="997129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評価指標について説明します．</a:t>
            </a:r>
            <a:endParaRPr kumimoji="1" lang="en-US" altLang="ja-JP" dirty="0"/>
          </a:p>
          <a:p>
            <a:r>
              <a:rPr kumimoji="1" lang="ja-JP" altLang="en-US" dirty="0"/>
              <a:t>まず</a:t>
            </a:r>
            <a:r>
              <a:rPr kumimoji="1" lang="en-US" altLang="ja-JP" dirty="0"/>
              <a:t>1</a:t>
            </a:r>
            <a:r>
              <a:rPr kumimoji="1" lang="ja-JP" altLang="en-US" dirty="0"/>
              <a:t>つ目が</a:t>
            </a:r>
            <a:r>
              <a:rPr kumimoji="1" lang="en-US" altLang="ja-JP" dirty="0"/>
              <a:t>macro-F1</a:t>
            </a:r>
            <a:r>
              <a:rPr kumimoji="1" lang="ja-JP" altLang="en-US" dirty="0"/>
              <a:t>です．</a:t>
            </a:r>
            <a:endParaRPr kumimoji="1" lang="en-US" altLang="ja-JP" dirty="0"/>
          </a:p>
          <a:p>
            <a:r>
              <a:rPr kumimoji="1" lang="en-US" altLang="ja-JP" dirty="0"/>
              <a:t>macro-F1</a:t>
            </a:r>
            <a:r>
              <a:rPr kumimoji="1" lang="ja-JP" altLang="en-US" dirty="0"/>
              <a:t>とは，他クラス分類におけるクラスごとの</a:t>
            </a:r>
            <a:r>
              <a:rPr kumimoji="1" lang="en-US" altLang="ja-JP" dirty="0"/>
              <a:t>F</a:t>
            </a:r>
            <a:r>
              <a:rPr kumimoji="1" lang="ja-JP" altLang="en-US" dirty="0"/>
              <a:t>値のことであり，推測タグの上位</a:t>
            </a:r>
            <a:r>
              <a:rPr kumimoji="1" lang="en-US" altLang="ja-JP" dirty="0"/>
              <a:t>1</a:t>
            </a:r>
            <a:r>
              <a:rPr kumimoji="1" lang="ja-JP" altLang="en-US" dirty="0"/>
              <a:t>番目のみに注目して算出する．</a:t>
            </a:r>
            <a:endParaRPr kumimoji="1" lang="en-US" altLang="ja-JP" dirty="0"/>
          </a:p>
          <a:p>
            <a:r>
              <a:rPr kumimoji="1" lang="ja-JP" altLang="en-US" dirty="0"/>
              <a:t>これを全てのタグで算出し，最大値，最小値，平均値を算出します．</a:t>
            </a:r>
            <a:endParaRPr kumimoji="1" lang="en-US" altLang="ja-JP" dirty="0"/>
          </a:p>
          <a:p>
            <a:r>
              <a:rPr kumimoji="1" lang="en-US" altLang="ja-JP" dirty="0"/>
              <a:t>2</a:t>
            </a:r>
            <a:r>
              <a:rPr kumimoji="1" lang="ja-JP" altLang="en-US" dirty="0"/>
              <a:t>つ目が正解率です．</a:t>
            </a:r>
            <a:endParaRPr kumimoji="1" lang="en-US" altLang="ja-JP" dirty="0"/>
          </a:p>
          <a:p>
            <a:r>
              <a:rPr kumimoji="1" lang="ja-JP" altLang="en-US" dirty="0"/>
              <a:t>推測タグの上位</a:t>
            </a:r>
            <a:r>
              <a:rPr kumimoji="1" lang="en-US" altLang="ja-JP" dirty="0"/>
              <a:t>n</a:t>
            </a:r>
            <a:r>
              <a:rPr kumimoji="1" lang="ja-JP" altLang="en-US" dirty="0"/>
              <a:t>番目と，正解タグの積集合を取ったときに，空集合でなければ正解，空集合であれば不正解としました．</a:t>
            </a:r>
            <a:endParaRPr kumimoji="1" lang="en-US" altLang="ja-JP" dirty="0"/>
          </a:p>
          <a:p>
            <a:r>
              <a:rPr kumimoji="1" lang="ja-JP" altLang="en-US" dirty="0"/>
              <a:t>提案手法で推測した場合と，ランダムにタグを出力した場合を比較しました．</a:t>
            </a:r>
            <a:endParaRPr kumimoji="1" lang="en-US" altLang="ja-JP" dirty="0"/>
          </a:p>
          <a:p>
            <a:r>
              <a:rPr kumimoji="1" lang="ja-JP" altLang="en-US" dirty="0"/>
              <a:t>この正解率を</a:t>
            </a:r>
            <a:r>
              <a:rPr kumimoji="1" lang="en-US" altLang="ja-JP" dirty="0"/>
              <a:t>n</a:t>
            </a:r>
            <a:r>
              <a:rPr kumimoji="1" lang="ja-JP" altLang="en-US" dirty="0"/>
              <a:t>を変化させて算出しました．</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16</a:t>
            </a:fld>
            <a:endParaRPr kumimoji="1" lang="ja-JP" altLang="en-US"/>
          </a:p>
        </p:txBody>
      </p:sp>
    </p:spTree>
    <p:extLst>
      <p:ext uri="{BB962C8B-B14F-4D97-AF65-F5344CB8AC3E}">
        <p14:creationId xmlns:p14="http://schemas.microsoft.com/office/powerpoint/2010/main" val="2581740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まず，実験</a:t>
            </a:r>
            <a:r>
              <a:rPr kumimoji="1" lang="en-US" altLang="ja-JP" dirty="0"/>
              <a:t>1</a:t>
            </a:r>
            <a:r>
              <a:rPr kumimoji="1" lang="ja-JP" altLang="en-US"/>
              <a:t>としてタグ全体に対する提案手法の推測精度を評価する実験を行いました．</a:t>
            </a:r>
            <a:endParaRPr kumimoji="1" lang="en-US" altLang="ja-JP" dirty="0"/>
          </a:p>
          <a:p>
            <a:r>
              <a:rPr kumimoji="1" lang="ja-JP" altLang="en-US"/>
              <a:t>実験</a:t>
            </a:r>
            <a:r>
              <a:rPr kumimoji="1" lang="en-US" altLang="ja-JP" dirty="0"/>
              <a:t>1</a:t>
            </a:r>
            <a:r>
              <a:rPr kumimoji="1" lang="ja-JP" altLang="en-US"/>
              <a:t>では，先述した学習用データセットと評価用データセットのうち，特殊なタグが付与された問題以外の全ての問題に提出されたソースコードを学習，評価に使用しました．</a:t>
            </a:r>
            <a:endParaRPr kumimoji="1" lang="en-US" altLang="ja-JP" dirty="0"/>
          </a:p>
          <a:p>
            <a:endParaRPr kumimoji="1" lang="en-US" altLang="ja-JP" dirty="0"/>
          </a:p>
          <a:p>
            <a:r>
              <a:rPr kumimoji="1" lang="ja-JP" altLang="en-US"/>
              <a:t>タグは，全体のタグのうち，表に示す</a:t>
            </a:r>
            <a:r>
              <a:rPr kumimoji="1" lang="en-US" altLang="ja-JP" dirty="0"/>
              <a:t>14</a:t>
            </a:r>
            <a:r>
              <a:rPr kumimoji="1" lang="ja-JP" altLang="en-US"/>
              <a:t>個になり，表に白く示すタグは特殊なタグであるため除外しました．</a:t>
            </a:r>
            <a:endParaRPr kumimoji="1" lang="en-US" altLang="ja-JP" dirty="0"/>
          </a:p>
          <a:p>
            <a:endParaRPr kumimoji="1" lang="en-US" altLang="ja-JP" dirty="0"/>
          </a:p>
          <a:p>
            <a:r>
              <a:rPr kumimoji="1" lang="ja-JP" altLang="en-US"/>
              <a:t>また，</a:t>
            </a:r>
            <a:endParaRPr kumimoji="1" lang="en-US" altLang="ja-JP" dirty="0"/>
          </a:p>
          <a:p>
            <a:r>
              <a:rPr kumimoji="1" lang="ja-JP" altLang="en-US"/>
              <a:t>学習用データセットのソースコード数は</a:t>
            </a:r>
            <a:r>
              <a:rPr kumimoji="1" lang="en-US" altLang="ja-JP" dirty="0"/>
              <a:t>〜</a:t>
            </a:r>
          </a:p>
          <a:p>
            <a:r>
              <a:rPr kumimoji="1" lang="ja-JP" altLang="en-US"/>
              <a:t>評価用データセットのソースコード数は</a:t>
            </a:r>
            <a:r>
              <a:rPr kumimoji="1" lang="en-US" altLang="ja-JP" dirty="0"/>
              <a:t>〜</a:t>
            </a:r>
          </a:p>
          <a:p>
            <a:r>
              <a:rPr kumimoji="1" lang="ja-JP" altLang="en-US"/>
              <a:t>となりました．</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このデータセットで実験を行い，先述した評価指標を全て算出しました．</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17</a:t>
            </a:fld>
            <a:endParaRPr kumimoji="1" lang="ja-JP" altLang="en-US"/>
          </a:p>
        </p:txBody>
      </p:sp>
    </p:spTree>
    <p:extLst>
      <p:ext uri="{BB962C8B-B14F-4D97-AF65-F5344CB8AC3E}">
        <p14:creationId xmlns:p14="http://schemas.microsoft.com/office/powerpoint/2010/main" val="1203157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実験</a:t>
            </a:r>
            <a:r>
              <a:rPr kumimoji="1" lang="en-US" altLang="ja-JP" dirty="0"/>
              <a:t>1</a:t>
            </a:r>
            <a:r>
              <a:rPr kumimoji="1" lang="ja-JP" altLang="en-US"/>
              <a:t>の結果は図と表に示すようになりました．</a:t>
            </a:r>
            <a:endParaRPr kumimoji="1" lang="en-US" altLang="ja-JP" dirty="0"/>
          </a:p>
          <a:p>
            <a:r>
              <a:rPr kumimoji="1" lang="ja-JP" altLang="en-US"/>
              <a:t>正解率が</a:t>
            </a:r>
            <a:r>
              <a:rPr kumimoji="1" lang="en-US" altLang="ja-JP" dirty="0"/>
              <a:t>Random</a:t>
            </a:r>
            <a:r>
              <a:rPr kumimoji="1" lang="ja-JP" altLang="en-US"/>
              <a:t>よりも高いことから，同じタグがついた問題の解答には共通する特徴が少なからずあり，提案手法が有効であることがわかります．</a:t>
            </a:r>
            <a:endParaRPr kumimoji="1" lang="en-US" altLang="ja-JP" dirty="0"/>
          </a:p>
          <a:p>
            <a:r>
              <a:rPr kumimoji="1" lang="ja-JP" altLang="en-US"/>
              <a:t>また，タグごとの</a:t>
            </a:r>
            <a:r>
              <a:rPr kumimoji="1" lang="en-US" altLang="ja-JP" dirty="0"/>
              <a:t>macro-F1</a:t>
            </a:r>
            <a:r>
              <a:rPr kumimoji="1" lang="ja-JP" altLang="en-US"/>
              <a:t>の最大値，最小値から，推測精度が高いタグと低いタグがあることがわかる．</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18</a:t>
            </a:fld>
            <a:endParaRPr kumimoji="1" lang="ja-JP" altLang="en-US"/>
          </a:p>
        </p:txBody>
      </p:sp>
    </p:spTree>
    <p:extLst>
      <p:ext uri="{BB962C8B-B14F-4D97-AF65-F5344CB8AC3E}">
        <p14:creationId xmlns:p14="http://schemas.microsoft.com/office/powerpoint/2010/main" val="289394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次に，実験</a:t>
            </a:r>
            <a:r>
              <a:rPr kumimoji="1" lang="en-US" altLang="ja-JP" dirty="0"/>
              <a:t>2</a:t>
            </a:r>
            <a:r>
              <a:rPr kumimoji="1" lang="ja-JP" altLang="en-US"/>
              <a:t>として，タグを絞った場合の提案手法の精度を調査する実験を行いました．</a:t>
            </a:r>
            <a:endParaRPr kumimoji="1" lang="en-US" altLang="ja-JP" dirty="0"/>
          </a:p>
          <a:p>
            <a:r>
              <a:rPr kumimoji="1" lang="ja-JP" altLang="en-US"/>
              <a:t>実験</a:t>
            </a:r>
            <a:r>
              <a:rPr kumimoji="1" lang="en-US" altLang="ja-JP" dirty="0"/>
              <a:t>2</a:t>
            </a:r>
            <a:r>
              <a:rPr kumimoji="1" lang="ja-JP" altLang="en-US"/>
              <a:t>では，学習用データセットと評価用データセットのうち，アルゴリズム情報に関するタグが付与されている問題に提出されたソースコードを学習，評価に使用しました．</a:t>
            </a:r>
            <a:endParaRPr kumimoji="1" lang="en-US" altLang="ja-JP" dirty="0"/>
          </a:p>
          <a:p>
            <a:endParaRPr kumimoji="1" lang="en-US" altLang="ja-JP" dirty="0"/>
          </a:p>
          <a:p>
            <a:r>
              <a:rPr kumimoji="1" lang="ja-JP" altLang="en-US"/>
              <a:t>タグは，全体のタグのうち，表に示す</a:t>
            </a:r>
            <a:r>
              <a:rPr kumimoji="1" lang="en-US" altLang="ja-JP" dirty="0"/>
              <a:t>5</a:t>
            </a:r>
            <a:r>
              <a:rPr kumimoji="1" lang="ja-JP" altLang="en-US"/>
              <a:t>個になり，</a:t>
            </a:r>
            <a:r>
              <a:rPr kumimoji="1" lang="en-US" altLang="ja-JP" dirty="0"/>
              <a:t>Ad-Hoc</a:t>
            </a:r>
            <a:r>
              <a:rPr kumimoji="1" lang="ja-JP" altLang="en-US"/>
              <a:t>や</a:t>
            </a:r>
            <a:r>
              <a:rPr kumimoji="1" lang="en-US" altLang="ja-JP" dirty="0"/>
              <a:t>Easy</a:t>
            </a:r>
            <a:r>
              <a:rPr kumimoji="1" lang="ja-JP" altLang="en-US"/>
              <a:t>など，表に白く示すタグはアルゴリズム情報に関係のないため除外しました．</a:t>
            </a:r>
            <a:endParaRPr kumimoji="1" lang="en-US" altLang="ja-JP" dirty="0"/>
          </a:p>
          <a:p>
            <a:endParaRPr kumimoji="1" lang="en-US" altLang="ja-JP" dirty="0"/>
          </a:p>
          <a:p>
            <a:r>
              <a:rPr kumimoji="1" lang="ja-JP" altLang="en-US"/>
              <a:t>学習用データセットのソースコード数は</a:t>
            </a:r>
            <a:r>
              <a:rPr kumimoji="1" lang="en-US" altLang="ja-JP" dirty="0"/>
              <a:t>〜</a:t>
            </a:r>
          </a:p>
          <a:p>
            <a:r>
              <a:rPr kumimoji="1" lang="ja-JP" altLang="en-US"/>
              <a:t>評価用データセットのソースコード数は</a:t>
            </a:r>
            <a:r>
              <a:rPr kumimoji="1" lang="en-US" altLang="ja-JP" dirty="0"/>
              <a:t>〜</a:t>
            </a:r>
          </a:p>
          <a:p>
            <a:r>
              <a:rPr kumimoji="1" lang="ja-JP" altLang="en-US"/>
              <a:t>となりました．</a:t>
            </a:r>
            <a:endParaRPr kumimoji="1" lang="en-US" altLang="ja-JP" dirty="0"/>
          </a:p>
          <a:p>
            <a:r>
              <a:rPr kumimoji="1" lang="ja-JP" altLang="en-US"/>
              <a:t>このデータセットで実験を行い，先述した評価指標を全て算出しました．</a:t>
            </a:r>
          </a:p>
          <a:p>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19</a:t>
            </a:fld>
            <a:endParaRPr kumimoji="1" lang="ja-JP" altLang="en-US"/>
          </a:p>
        </p:txBody>
      </p:sp>
    </p:spTree>
    <p:extLst>
      <p:ext uri="{BB962C8B-B14F-4D97-AF65-F5344CB8AC3E}">
        <p14:creationId xmlns:p14="http://schemas.microsoft.com/office/powerpoint/2010/main" val="35203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まず研究の背景について説明します．</a:t>
            </a:r>
            <a:endParaRPr kumimoji="1" lang="en-US" altLang="ja-JP" dirty="0"/>
          </a:p>
          <a:p>
            <a:r>
              <a:rPr kumimoji="1" lang="ja-JP" altLang="en-US"/>
              <a:t>あるプログラミング学習サイトでは</a:t>
            </a:r>
            <a:r>
              <a:rPr kumimoji="1" lang="en-US" altLang="ja-JP" dirty="0"/>
              <a:t>2</a:t>
            </a:r>
            <a:r>
              <a:rPr kumimoji="1" lang="ja-JP" altLang="en-US"/>
              <a:t>つのサービスを提供しています．</a:t>
            </a:r>
            <a:endParaRPr kumimoji="1" lang="en-US" altLang="ja-JP" dirty="0"/>
          </a:p>
          <a:p>
            <a:r>
              <a:rPr kumimoji="1" lang="en-US" altLang="ja-JP" dirty="0"/>
              <a:t>1</a:t>
            </a:r>
            <a:r>
              <a:rPr kumimoji="1" lang="ja-JP" altLang="en-US"/>
              <a:t>つ目は，タグが付与された問題を解くことでプログラミングの能力判定を行う，というサービスです．</a:t>
            </a:r>
            <a:endParaRPr kumimoji="1" lang="en-US" altLang="ja-JP" dirty="0"/>
          </a:p>
          <a:p>
            <a:r>
              <a:rPr kumimoji="1" lang="ja-JP" altLang="en-US"/>
              <a:t>ここでいうタグとは，問題に関する情報や，解くために必要な知識などに関するものです．</a:t>
            </a:r>
            <a:endParaRPr kumimoji="1" lang="en-US" altLang="ja-JP" dirty="0"/>
          </a:p>
          <a:p>
            <a:r>
              <a:rPr kumimoji="1" lang="en-US" altLang="ja-JP" dirty="0"/>
              <a:t>2</a:t>
            </a:r>
            <a:r>
              <a:rPr kumimoji="1" lang="ja-JP" altLang="en-US"/>
              <a:t>つ目は，教員が作成した問題を学生向けに公開し，学生が解く，というサービスです．</a:t>
            </a:r>
            <a:endParaRPr kumimoji="1" lang="en-US" altLang="ja-JP" dirty="0"/>
          </a:p>
          <a:p>
            <a:r>
              <a:rPr kumimoji="1" lang="ja-JP" altLang="en-US"/>
              <a:t>このサイトの運営会社としては，教員が作成した問題も能力判定に利用することで，能力判定に利用する問題を増やしたいと考えます．</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2</a:t>
            </a:fld>
            <a:endParaRPr kumimoji="1" lang="ja-JP" altLang="en-US"/>
          </a:p>
        </p:txBody>
      </p:sp>
    </p:spTree>
    <p:extLst>
      <p:ext uri="{BB962C8B-B14F-4D97-AF65-F5344CB8AC3E}">
        <p14:creationId xmlns:p14="http://schemas.microsoft.com/office/powerpoint/2010/main" val="2674229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実験</a:t>
            </a:r>
            <a:r>
              <a:rPr kumimoji="1" lang="en-US" altLang="ja-JP" dirty="0"/>
              <a:t>2</a:t>
            </a:r>
            <a:r>
              <a:rPr kumimoji="1" lang="ja-JP" altLang="en-US"/>
              <a:t>のタグ毎の</a:t>
            </a:r>
            <a:r>
              <a:rPr kumimoji="1" lang="en-US" altLang="ja-JP" dirty="0"/>
              <a:t>macro-F1</a:t>
            </a:r>
            <a:r>
              <a:rPr kumimoji="1" lang="ja-JP" altLang="en-US"/>
              <a:t>の結果は右の表のようになりました．</a:t>
            </a:r>
            <a:endParaRPr kumimoji="1" lang="en-US" altLang="ja-JP" dirty="0"/>
          </a:p>
          <a:p>
            <a:r>
              <a:rPr kumimoji="1" lang="ja-JP" altLang="en-US"/>
              <a:t>また，比較のために実験</a:t>
            </a:r>
            <a:r>
              <a:rPr kumimoji="1" lang="en-US" altLang="ja-JP" dirty="0"/>
              <a:t>1</a:t>
            </a:r>
            <a:r>
              <a:rPr kumimoji="1" lang="ja-JP" altLang="en-US"/>
              <a:t>のタグ毎の</a:t>
            </a:r>
            <a:r>
              <a:rPr kumimoji="1" lang="en-US" altLang="ja-JP" dirty="0"/>
              <a:t>macro-F1</a:t>
            </a:r>
            <a:r>
              <a:rPr kumimoji="1" lang="ja-JP" altLang="en-US"/>
              <a:t>の結果を左に示します．</a:t>
            </a:r>
            <a:endParaRPr kumimoji="1" lang="en-US" altLang="ja-JP" dirty="0"/>
          </a:p>
          <a:p>
            <a:endParaRPr kumimoji="1" lang="en-US" altLang="ja-JP" dirty="0"/>
          </a:p>
          <a:p>
            <a:r>
              <a:rPr kumimoji="1" lang="ja-JP" altLang="en-US"/>
              <a:t>結果から，実験</a:t>
            </a:r>
            <a:r>
              <a:rPr kumimoji="1" lang="en-US" altLang="ja-JP" dirty="0"/>
              <a:t>2</a:t>
            </a:r>
            <a:r>
              <a:rPr kumimoji="1" lang="ja-JP" altLang="en-US"/>
              <a:t>の</a:t>
            </a:r>
            <a:r>
              <a:rPr kumimoji="1" lang="en-US" altLang="ja-JP" dirty="0"/>
              <a:t>macro-F1</a:t>
            </a:r>
            <a:r>
              <a:rPr kumimoji="1" lang="ja-JP" altLang="en-US"/>
              <a:t>の平均値が実験</a:t>
            </a:r>
            <a:r>
              <a:rPr kumimoji="1" lang="en-US" altLang="ja-JP" dirty="0"/>
              <a:t>1</a:t>
            </a:r>
            <a:r>
              <a:rPr kumimoji="1" lang="ja-JP" altLang="en-US"/>
              <a:t>の</a:t>
            </a:r>
            <a:r>
              <a:rPr kumimoji="1" lang="en-US" altLang="ja-JP" dirty="0"/>
              <a:t>0.29</a:t>
            </a:r>
            <a:r>
              <a:rPr kumimoji="1" lang="ja-JP" altLang="en-US"/>
              <a:t>から向上し，精度が上がったことがわかります．</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20</a:t>
            </a:fld>
            <a:endParaRPr kumimoji="1" lang="ja-JP" altLang="en-US"/>
          </a:p>
        </p:txBody>
      </p:sp>
    </p:spTree>
    <p:extLst>
      <p:ext uri="{BB962C8B-B14F-4D97-AF65-F5344CB8AC3E}">
        <p14:creationId xmlns:p14="http://schemas.microsoft.com/office/powerpoint/2010/main" val="3796161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また，実験</a:t>
            </a:r>
            <a:r>
              <a:rPr kumimoji="1" lang="en-US" altLang="ja-JP" dirty="0"/>
              <a:t>1</a:t>
            </a:r>
            <a:r>
              <a:rPr kumimoji="1" lang="ja-JP" altLang="en-US"/>
              <a:t>と実験</a:t>
            </a:r>
            <a:r>
              <a:rPr kumimoji="1" lang="en-US" altLang="ja-JP" dirty="0"/>
              <a:t>2</a:t>
            </a:r>
            <a:r>
              <a:rPr kumimoji="1" lang="ja-JP" altLang="en-US"/>
              <a:t>の正解率を比較すると，実験</a:t>
            </a:r>
            <a:r>
              <a:rPr kumimoji="1" lang="en-US" altLang="ja-JP" dirty="0"/>
              <a:t>2</a:t>
            </a:r>
            <a:r>
              <a:rPr kumimoji="1" lang="ja-JP" altLang="en-US"/>
              <a:t>の方が高くなりました．</a:t>
            </a:r>
            <a:endParaRPr kumimoji="1" lang="en-US" altLang="ja-JP" dirty="0"/>
          </a:p>
          <a:p>
            <a:r>
              <a:rPr kumimoji="1" lang="ja-JP" altLang="en-US"/>
              <a:t>このことから，タグを絞ることで精度が向上することが確認できます．</a:t>
            </a:r>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21</a:t>
            </a:fld>
            <a:endParaRPr kumimoji="1" lang="ja-JP" altLang="en-US"/>
          </a:p>
        </p:txBody>
      </p:sp>
    </p:spTree>
    <p:extLst>
      <p:ext uri="{BB962C8B-B14F-4D97-AF65-F5344CB8AC3E}">
        <p14:creationId xmlns:p14="http://schemas.microsoft.com/office/powerpoint/2010/main" val="4244250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まとめです．</a:t>
            </a:r>
            <a:endParaRPr kumimoji="1" lang="en-US" altLang="ja-JP" dirty="0"/>
          </a:p>
          <a:p>
            <a:r>
              <a:rPr kumimoji="1" lang="ja-JP" altLang="en-US"/>
              <a:t>本研究ではプログラミング演習問題のタグを付与する手法を提案しました．</a:t>
            </a:r>
            <a:endParaRPr kumimoji="1" lang="en-US" altLang="ja-JP" dirty="0"/>
          </a:p>
          <a:p>
            <a:r>
              <a:rPr kumimoji="1" lang="ja-JP" altLang="en-US"/>
              <a:t>提案手法では，付与するタグの中でも精度が高いものと低いものがあることが評価実験からわかりました．</a:t>
            </a:r>
            <a:endParaRPr kumimoji="1" lang="en-US" altLang="ja-JP" dirty="0"/>
          </a:p>
          <a:p>
            <a:r>
              <a:rPr kumimoji="1" lang="en-US" altLang="ja-JP" dirty="0"/>
              <a:t>14</a:t>
            </a:r>
            <a:r>
              <a:rPr kumimoji="1" lang="ja-JP" altLang="en-US"/>
              <a:t>個のタグで実験した場合に，精度の高いタグでは</a:t>
            </a:r>
            <a:r>
              <a:rPr kumimoji="1" lang="en-US" altLang="ja-JP" dirty="0"/>
              <a:t>macro-F1</a:t>
            </a:r>
            <a:r>
              <a:rPr kumimoji="1" lang="ja-JP" altLang="en-US"/>
              <a:t>が</a:t>
            </a:r>
            <a:r>
              <a:rPr kumimoji="1" lang="en-US" altLang="ja-JP" dirty="0"/>
              <a:t>0.85</a:t>
            </a:r>
            <a:r>
              <a:rPr kumimoji="1" lang="ja-JP" altLang="en-US"/>
              <a:t>と，高い精度を示しました．</a:t>
            </a:r>
            <a:endParaRPr kumimoji="1" lang="en-US" altLang="ja-JP" dirty="0"/>
          </a:p>
          <a:p>
            <a:r>
              <a:rPr kumimoji="1" lang="ja-JP" altLang="en-US"/>
              <a:t>また，タグを絞ることで推測精度が向上することも確認できました．</a:t>
            </a:r>
            <a:endParaRPr kumimoji="1" lang="en-US" altLang="ja-JP" dirty="0"/>
          </a:p>
          <a:p>
            <a:endParaRPr kumimoji="1" lang="en-US" altLang="ja-JP" dirty="0"/>
          </a:p>
          <a:p>
            <a:r>
              <a:rPr kumimoji="1" lang="ja-JP" altLang="en-US"/>
              <a:t>今後の展望として，精度の向上のために問題文や，問題の入力例・出力例などの情報も学習に使用すること，</a:t>
            </a:r>
            <a:endParaRPr kumimoji="1" lang="en-US" altLang="ja-JP" dirty="0"/>
          </a:p>
          <a:p>
            <a:r>
              <a:rPr kumimoji="1" lang="ja-JP" altLang="en-US"/>
              <a:t>また，</a:t>
            </a:r>
            <a:r>
              <a:rPr kumimoji="1" lang="en-US" altLang="ja-JP" dirty="0" err="1"/>
              <a:t>AtCoder</a:t>
            </a:r>
            <a:r>
              <a:rPr kumimoji="1" lang="ja-JP" altLang="en-US"/>
              <a:t>の問題だけでなく，</a:t>
            </a:r>
            <a:r>
              <a:rPr kumimoji="1" lang="en-US" altLang="ja-JP" dirty="0" err="1"/>
              <a:t>Codeforces</a:t>
            </a:r>
            <a:r>
              <a:rPr kumimoji="1" lang="ja-JP" altLang="en-US"/>
              <a:t>の問題などにも提案手法が有効であるかどうかの調査を行うことが挙げられる．</a:t>
            </a:r>
            <a:endParaRPr kumimoji="1" lang="en-US" altLang="ja-JP" dirty="0"/>
          </a:p>
          <a:p>
            <a:endParaRPr kumimoji="1" lang="en-US" altLang="ja-JP" dirty="0"/>
          </a:p>
          <a:p>
            <a:endParaRPr kumimoji="1" lang="en-US" altLang="ja-JP" dirty="0"/>
          </a:p>
          <a:p>
            <a:r>
              <a:rPr kumimoji="1" lang="ja-JP" altLang="en-US"/>
              <a:t>発表は以上になります．</a:t>
            </a:r>
            <a:endParaRPr kumimoji="1" lang="en-US" altLang="ja-JP" dirty="0"/>
          </a:p>
          <a:p>
            <a:r>
              <a:rPr kumimoji="1" lang="ja-JP" altLang="en-US"/>
              <a:t>ご清聴ありがとうございました．</a:t>
            </a:r>
            <a:endParaRPr kumimoji="1" lang="en-US" altLang="ja-JP" dirty="0"/>
          </a:p>
          <a:p>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22</a:t>
            </a:fld>
            <a:endParaRPr kumimoji="1" lang="ja-JP" altLang="en-US"/>
          </a:p>
        </p:txBody>
      </p:sp>
    </p:spTree>
    <p:extLst>
      <p:ext uri="{BB962C8B-B14F-4D97-AF65-F5344CB8AC3E}">
        <p14:creationId xmlns:p14="http://schemas.microsoft.com/office/powerpoint/2010/main" val="444509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プログラミングコンテストとは，プログラミングの能力や技術を競い合うコンテストのことで，一般的に，参加者はオンラインで参加します．</a:t>
            </a:r>
            <a:endParaRPr kumimoji="1" lang="en-US" altLang="ja-JP" dirty="0"/>
          </a:p>
          <a:p>
            <a:r>
              <a:rPr kumimoji="1" lang="ja-JP" altLang="en-US"/>
              <a:t>国内では，</a:t>
            </a:r>
            <a:r>
              <a:rPr kumimoji="1" lang="en-US" altLang="ja-JP" dirty="0" err="1"/>
              <a:t>AtCoder</a:t>
            </a:r>
            <a:r>
              <a:rPr kumimoji="1" lang="ja-JP" altLang="en-US"/>
              <a:t>，</a:t>
            </a:r>
            <a:r>
              <a:rPr kumimoji="1" lang="en-US" altLang="ja-JP" dirty="0"/>
              <a:t>AIZU ONLINE JUDGE</a:t>
            </a:r>
            <a:r>
              <a:rPr kumimoji="1" lang="ja-JP" altLang="en-US"/>
              <a:t>などがあり，海外では</a:t>
            </a:r>
            <a:r>
              <a:rPr kumimoji="1" lang="en-US" altLang="ja-JP" dirty="0" err="1"/>
              <a:t>Codeforces</a:t>
            </a:r>
            <a:r>
              <a:rPr kumimoji="1" lang="ja-JP" altLang="en-US"/>
              <a:t>などがあります．</a:t>
            </a:r>
            <a:endParaRPr kumimoji="1" lang="en-US" altLang="ja-JP" dirty="0"/>
          </a:p>
          <a:p>
            <a:endParaRPr kumimoji="1" lang="en-US" altLang="ja-JP" dirty="0"/>
          </a:p>
          <a:p>
            <a:r>
              <a:rPr kumimoji="1" lang="ja-JP" altLang="en-US"/>
              <a:t>一般的なプログラミングコンテストの流れを説明します．</a:t>
            </a:r>
            <a:endParaRPr kumimoji="1" lang="en-US" altLang="ja-JP" dirty="0"/>
          </a:p>
          <a:p>
            <a:r>
              <a:rPr kumimoji="1" lang="ja-JP" altLang="en-US"/>
              <a:t>ユーザはコンテスト開始前に参加登録を行うことでコンテストに参加することができるようになります．</a:t>
            </a:r>
            <a:endParaRPr kumimoji="1" lang="en-US" altLang="ja-JP" dirty="0"/>
          </a:p>
          <a:p>
            <a:r>
              <a:rPr kumimoji="1" lang="ja-JP" altLang="en-US"/>
              <a:t>コンテストが開始すると，参加者は問題の閲覧と解答が可能になります．</a:t>
            </a:r>
            <a:endParaRPr kumimoji="1" lang="en-US" altLang="ja-JP" dirty="0"/>
          </a:p>
          <a:p>
            <a:r>
              <a:rPr kumimoji="1" lang="ja-JP" altLang="en-US"/>
              <a:t>参加者は問題に解答し，ソースコードを提出すると，その時点で正誤判定が行われます．</a:t>
            </a:r>
            <a:endParaRPr kumimoji="1" lang="en-US" altLang="ja-JP" dirty="0"/>
          </a:p>
          <a:p>
            <a:r>
              <a:rPr kumimoji="1" lang="ja-JP" altLang="en-US"/>
              <a:t>コンテスト終了までにできる限り多くの問題を解き，正解した問題数やその問題の難易度によって順位が決定します．</a:t>
            </a:r>
            <a:endParaRPr kumimoji="1" lang="en-US" altLang="ja-JP" dirty="0"/>
          </a:p>
          <a:p>
            <a:endParaRPr kumimoji="1" lang="en-US" altLang="ja-JP" dirty="0"/>
          </a:p>
          <a:p>
            <a:endParaRPr kumimoji="1" lang="en-US" altLang="ja-JP" dirty="0"/>
          </a:p>
          <a:p>
            <a:endParaRPr kumimoji="1" lang="en-US" altLang="ja-JP" dirty="0"/>
          </a:p>
          <a:p>
            <a:r>
              <a:rPr kumimoji="1" lang="ja-JP" altLang="en-US"/>
              <a:t>ポインタ使う</a:t>
            </a:r>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23</a:t>
            </a:fld>
            <a:endParaRPr kumimoji="1" lang="ja-JP" altLang="en-US"/>
          </a:p>
        </p:txBody>
      </p:sp>
    </p:spTree>
    <p:extLst>
      <p:ext uri="{BB962C8B-B14F-4D97-AF65-F5344CB8AC3E}">
        <p14:creationId xmlns:p14="http://schemas.microsoft.com/office/powerpoint/2010/main" val="294419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ですが，社員が</a:t>
            </a:r>
            <a:r>
              <a:rPr kumimoji="1" lang="en-US" altLang="ja-JP" dirty="0"/>
              <a:t>1</a:t>
            </a:r>
            <a:r>
              <a:rPr kumimoji="1" lang="ja-JP" altLang="en-US"/>
              <a:t>つ</a:t>
            </a:r>
            <a:r>
              <a:rPr kumimoji="1" lang="en-US" altLang="ja-JP" dirty="0"/>
              <a:t>1</a:t>
            </a:r>
            <a:r>
              <a:rPr kumimoji="1" lang="ja-JP" altLang="en-US"/>
              <a:t>つタグ付けを行うと，労力がかかりすぎることが問題となります．</a:t>
            </a:r>
            <a:endParaRPr kumimoji="1" lang="en-US" altLang="ja-JP" dirty="0"/>
          </a:p>
          <a:p>
            <a:r>
              <a:rPr kumimoji="1" lang="ja-JP" altLang="en-US"/>
              <a:t>また，問題を作成した教員が自身の尺度でタグ付けを行うと，タグを付与する基準にばらつきが出てしまい，それによって能力判定の精度が下がる可能性が考えられます．</a:t>
            </a:r>
            <a:endParaRPr kumimoji="1" lang="en-US" altLang="ja-JP" dirty="0"/>
          </a:p>
          <a:p>
            <a:r>
              <a:rPr kumimoji="1" lang="ja-JP" altLang="en-US"/>
              <a:t>そこで，問題に自動でタグを付与するツールを作成しようと考えました．</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3</a:t>
            </a:fld>
            <a:endParaRPr kumimoji="1" lang="ja-JP" altLang="en-US"/>
          </a:p>
        </p:txBody>
      </p:sp>
    </p:spTree>
    <p:extLst>
      <p:ext uri="{BB962C8B-B14F-4D97-AF65-F5344CB8AC3E}">
        <p14:creationId xmlns:p14="http://schemas.microsoft.com/office/powerpoint/2010/main" val="394683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本研究では，機械学習を用いて，プログラミング演習問題に付与するタグを，解答のソースコードから推測します．</a:t>
            </a:r>
            <a:endParaRPr kumimoji="1" lang="en-US" altLang="ja-JP" dirty="0"/>
          </a:p>
          <a:p>
            <a:endParaRPr kumimoji="1" lang="en-US" altLang="ja-JP" dirty="0"/>
          </a:p>
          <a:p>
            <a:r>
              <a:rPr kumimoji="1" lang="ja-JP" altLang="en-US"/>
              <a:t>この提案手法を評価する実験として，プログラミングコンテストの問題と解答を用いて精度の調査を行いました．</a:t>
            </a:r>
            <a:endParaRPr kumimoji="1" lang="en-US" altLang="ja-JP" dirty="0"/>
          </a:p>
          <a:p>
            <a:r>
              <a:rPr kumimoji="1" lang="ja-JP" altLang="en-US"/>
              <a:t>プログラミングコンテストとは，与えられた問題を解くことでプログラミングの能力を競い合うコンテストのことです．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4</a:t>
            </a:fld>
            <a:endParaRPr kumimoji="1" lang="ja-JP" altLang="en-US"/>
          </a:p>
        </p:txBody>
      </p:sp>
    </p:spTree>
    <p:extLst>
      <p:ext uri="{BB962C8B-B14F-4D97-AF65-F5344CB8AC3E}">
        <p14:creationId xmlns:p14="http://schemas.microsoft.com/office/powerpoint/2010/main" val="243478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buNone/>
            </a:pPr>
            <a:r>
              <a:rPr kumimoji="1" lang="ja-JP" altLang="en-US" sz="2000"/>
              <a:t>次に，提案手法について説明します．</a:t>
            </a:r>
            <a:endParaRPr kumimoji="1" lang="en-US" altLang="ja-JP" sz="2000" dirty="0"/>
          </a:p>
          <a:p>
            <a:pPr marL="0" lvl="0" indent="0">
              <a:buNone/>
            </a:pPr>
            <a:endParaRPr kumimoji="1" lang="en-US" altLang="ja-JP" sz="2000" dirty="0"/>
          </a:p>
          <a:p>
            <a:pPr marL="0" lvl="0" indent="0">
              <a:buNone/>
            </a:pPr>
            <a:r>
              <a:rPr kumimoji="1" lang="ja-JP" altLang="en-US" sz="2000"/>
              <a:t>本研究では</a:t>
            </a:r>
            <a:r>
              <a:rPr kumimoji="1" lang="en-US" altLang="ja-JP" sz="2000" dirty="0"/>
              <a:t>Doc2Vec</a:t>
            </a:r>
            <a:r>
              <a:rPr kumimoji="1" lang="ja-JP" altLang="en-US" sz="2000"/>
              <a:t>という，任意の文書の分散表現を獲得する機械学習の手法を利用しました．</a:t>
            </a:r>
            <a:endParaRPr kumimoji="1" lang="en-US" altLang="ja-JP" sz="2000" dirty="0"/>
          </a:p>
          <a:p>
            <a:pPr marL="0" lvl="0" indent="0">
              <a:buNone/>
            </a:pPr>
            <a:r>
              <a:rPr kumimoji="1" lang="en-US" altLang="ja-JP" sz="2000" dirty="0"/>
              <a:t>Doc2Vec</a:t>
            </a:r>
            <a:r>
              <a:rPr kumimoji="1" lang="ja-JP" altLang="en-US" sz="2000"/>
              <a:t>では学習済みのモデルから未知の文書の分散表現を獲得することもできます．</a:t>
            </a:r>
            <a:endParaRPr kumimoji="1" lang="en-US" altLang="ja-JP" sz="2000" dirty="0"/>
          </a:p>
          <a:p>
            <a:pPr marL="0" lvl="0" indent="0">
              <a:buNone/>
            </a:pPr>
            <a:endParaRPr kumimoji="1" lang="en-US" altLang="ja-JP" sz="2000" dirty="0"/>
          </a:p>
          <a:p>
            <a:pPr marL="0" lvl="0" indent="0">
              <a:buNone/>
            </a:pPr>
            <a:r>
              <a:rPr kumimoji="1" lang="ja-JP" altLang="en-US" sz="2000"/>
              <a:t>提案手法の流れは，</a:t>
            </a:r>
            <a:endParaRPr kumimoji="1" lang="en-US" altLang="ja-JP" sz="2000" dirty="0"/>
          </a:p>
          <a:p>
            <a:pPr marL="0" lvl="0" indent="0">
              <a:buNone/>
            </a:pPr>
            <a:r>
              <a:rPr kumimoji="1" lang="ja-JP" altLang="en-US" sz="2000"/>
              <a:t>まず</a:t>
            </a:r>
            <a:r>
              <a:rPr kumimoji="1" lang="en-US" altLang="ja-JP" sz="2000" dirty="0"/>
              <a:t>STEP1</a:t>
            </a:r>
            <a:r>
              <a:rPr kumimoji="1" lang="ja-JP" altLang="en-US" sz="2000"/>
              <a:t>で，あらかじめタグが付与されている問題の解答のソースコードから</a:t>
            </a:r>
            <a:r>
              <a:rPr kumimoji="1" lang="en-US" altLang="ja-JP" sz="2000" dirty="0"/>
              <a:t>AST</a:t>
            </a:r>
            <a:r>
              <a:rPr kumimoji="1" lang="ja-JP" altLang="en-US" sz="2000"/>
              <a:t>を作成し，その</a:t>
            </a:r>
            <a:r>
              <a:rPr kumimoji="1" lang="en-US" altLang="ja-JP" sz="2000" dirty="0"/>
              <a:t>AST</a:t>
            </a:r>
            <a:r>
              <a:rPr kumimoji="1" lang="ja-JP" altLang="en-US" sz="2000"/>
              <a:t>からリストを作成します．</a:t>
            </a:r>
            <a:endParaRPr kumimoji="1" lang="en-US" altLang="ja-JP" sz="2000" dirty="0"/>
          </a:p>
          <a:p>
            <a:pPr marL="0" lvl="0" indent="0">
              <a:buNone/>
            </a:pPr>
            <a:r>
              <a:rPr lang="ja-JP" altLang="en-US" sz="2000"/>
              <a:t>次に</a:t>
            </a:r>
            <a:r>
              <a:rPr lang="en-US" altLang="ja-JP" sz="2000" dirty="0"/>
              <a:t>STEP2</a:t>
            </a:r>
            <a:r>
              <a:rPr lang="ja-JP" altLang="en-US" sz="2000"/>
              <a:t>で，</a:t>
            </a:r>
            <a:r>
              <a:rPr kumimoji="1" lang="ja-JP" altLang="en-US" sz="2000"/>
              <a:t>リストを</a:t>
            </a:r>
            <a:r>
              <a:rPr kumimoji="1" lang="en-US" altLang="ja-JP" sz="2000" dirty="0"/>
              <a:t>Doc2Vec</a:t>
            </a:r>
            <a:r>
              <a:rPr kumimoji="1" lang="ja-JP" altLang="en-US" sz="2000"/>
              <a:t>で学習</a:t>
            </a:r>
            <a:r>
              <a:rPr lang="ja-JP" altLang="en-US" sz="2000"/>
              <a:t>し，分散表現を獲得します．</a:t>
            </a:r>
            <a:endParaRPr lang="en-US" altLang="ja-JP" sz="2000" dirty="0"/>
          </a:p>
          <a:p>
            <a:pPr marL="0" lvl="0" indent="0">
              <a:buNone/>
            </a:pPr>
            <a:r>
              <a:rPr kumimoji="1" lang="ja-JP" altLang="en-US" sz="2000"/>
              <a:t>次に</a:t>
            </a:r>
            <a:r>
              <a:rPr kumimoji="1" lang="en-US" altLang="ja-JP" sz="2000" dirty="0"/>
              <a:t>STEP3</a:t>
            </a:r>
            <a:r>
              <a:rPr kumimoji="1" lang="ja-JP" altLang="en-US" sz="2000"/>
              <a:t>で，タグを付与したい問題の解答のソースコードを</a:t>
            </a:r>
            <a:r>
              <a:rPr kumimoji="1" lang="en-US" altLang="ja-JP" sz="2000" dirty="0"/>
              <a:t>STEP1</a:t>
            </a:r>
            <a:r>
              <a:rPr kumimoji="1" lang="ja-JP" altLang="en-US" sz="2000"/>
              <a:t>と同様にリスト化し，学習済みのモデルから分散表現を獲得します．</a:t>
            </a:r>
            <a:endParaRPr kumimoji="1" lang="en-US" altLang="ja-JP" sz="2000" dirty="0"/>
          </a:p>
          <a:p>
            <a:pPr marL="0" lvl="0" indent="0">
              <a:buNone/>
            </a:pPr>
            <a:r>
              <a:rPr lang="ja-JP" altLang="en-US" sz="2000"/>
              <a:t>次に</a:t>
            </a:r>
            <a:r>
              <a:rPr lang="en-US" altLang="ja-JP" sz="2000" dirty="0"/>
              <a:t>STEP4</a:t>
            </a:r>
            <a:r>
              <a:rPr lang="ja-JP" altLang="en-US" sz="2000"/>
              <a:t>で，</a:t>
            </a:r>
            <a:r>
              <a:rPr lang="en-US" altLang="ja-JP" sz="2000" dirty="0"/>
              <a:t>STEP2</a:t>
            </a:r>
            <a:r>
              <a:rPr lang="ja-JP" altLang="en-US" sz="2000"/>
              <a:t>と</a:t>
            </a:r>
            <a:r>
              <a:rPr lang="en-US" altLang="ja-JP" sz="2000" dirty="0"/>
              <a:t>STEP3</a:t>
            </a:r>
            <a:r>
              <a:rPr lang="ja-JP" altLang="en-US" sz="2000"/>
              <a:t>で獲得した分散表現のコサイン類似度を算出し，類似度が高いものを調べます．</a:t>
            </a:r>
            <a:endParaRPr lang="en-US" altLang="ja-JP" sz="2000" dirty="0"/>
          </a:p>
          <a:p>
            <a:pPr marL="0" lvl="0" indent="0">
              <a:buNone/>
            </a:pPr>
            <a:r>
              <a:rPr kumimoji="1" lang="ja-JP" altLang="en-US" sz="2000"/>
              <a:t>最後に</a:t>
            </a:r>
            <a:r>
              <a:rPr kumimoji="1" lang="en-US" altLang="ja-JP" sz="2000" dirty="0"/>
              <a:t>STEP5</a:t>
            </a:r>
            <a:r>
              <a:rPr kumimoji="1" lang="ja-JP" altLang="en-US" sz="2000"/>
              <a:t>で，</a:t>
            </a:r>
            <a:r>
              <a:rPr kumimoji="1" lang="en-US" altLang="ja-JP" sz="2000" dirty="0"/>
              <a:t>STEP4</a:t>
            </a:r>
            <a:r>
              <a:rPr kumimoji="1" lang="ja-JP" altLang="en-US" sz="2000"/>
              <a:t>の結果から付与するタグを決定します．</a:t>
            </a:r>
            <a:endParaRPr kumimoji="1" lang="en-US" altLang="ja-JP" sz="2000" dirty="0"/>
          </a:p>
          <a:p>
            <a:pPr marL="0" lvl="0" indent="0">
              <a:buNone/>
            </a:pPr>
            <a:endParaRPr kumimoji="1" lang="en-US" altLang="ja-JP" sz="2000" dirty="0"/>
          </a:p>
          <a:p>
            <a:pPr marL="0" lvl="0" indent="0">
              <a:buNone/>
            </a:pPr>
            <a:endParaRPr kumimoji="1" lang="en-US" altLang="ja-JP" sz="2000" dirty="0"/>
          </a:p>
          <a:p>
            <a:pPr marL="0" lvl="0" indent="0">
              <a:buNone/>
            </a:pPr>
            <a:r>
              <a:rPr kumimoji="1" lang="ja-JP" altLang="en-US" sz="2000"/>
              <a:t>以下，各ステップについて詳しく説明します．</a:t>
            </a:r>
            <a:endParaRPr kumimoji="1" lang="en-US" altLang="ja-JP" sz="2000" dirty="0"/>
          </a:p>
          <a:p>
            <a:endParaRPr kumimoji="1" lang="ja-JP" altLang="en-US"/>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5</a:t>
            </a:fld>
            <a:endParaRPr kumimoji="1" lang="ja-JP" altLang="en-US"/>
          </a:p>
        </p:txBody>
      </p:sp>
    </p:spTree>
    <p:extLst>
      <p:ext uri="{BB962C8B-B14F-4D97-AF65-F5344CB8AC3E}">
        <p14:creationId xmlns:p14="http://schemas.microsoft.com/office/powerpoint/2010/main" val="1470049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a:t>
            </a:r>
            <a:r>
              <a:rPr kumimoji="1" lang="en-US" altLang="ja-JP" dirty="0"/>
              <a:t>STEP1</a:t>
            </a:r>
            <a:r>
              <a:rPr kumimoji="1" lang="ja-JP" altLang="en-US"/>
              <a:t>について説明します．</a:t>
            </a:r>
            <a:endParaRPr kumimoji="1" lang="en-US" altLang="ja-JP" dirty="0"/>
          </a:p>
          <a:p>
            <a:r>
              <a:rPr kumimoji="1" lang="ja-JP" altLang="en-US"/>
              <a:t>まず，</a:t>
            </a:r>
            <a:r>
              <a:rPr kumimoji="1" lang="en-US" altLang="ja-JP" dirty="0"/>
              <a:t>STEP1</a:t>
            </a:r>
            <a:r>
              <a:rPr kumimoji="1" lang="ja-JP" altLang="en-US"/>
              <a:t>では，タグ付与済みの問題の解答のソースコードから</a:t>
            </a:r>
            <a:r>
              <a:rPr kumimoji="1" lang="en-US" altLang="ja-JP" dirty="0"/>
              <a:t>AST</a:t>
            </a:r>
            <a:r>
              <a:rPr kumimoji="1" lang="ja-JP" altLang="en-US"/>
              <a:t>を作成します．</a:t>
            </a:r>
            <a:endParaRPr kumimoji="1" lang="en-US" altLang="ja-JP"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6</a:t>
            </a:fld>
            <a:endParaRPr kumimoji="1" lang="ja-JP" altLang="en-US"/>
          </a:p>
        </p:txBody>
      </p:sp>
    </p:spTree>
    <p:extLst>
      <p:ext uri="{BB962C8B-B14F-4D97-AF65-F5344CB8AC3E}">
        <p14:creationId xmlns:p14="http://schemas.microsoft.com/office/powerpoint/2010/main" val="645058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次に，</a:t>
            </a:r>
            <a:r>
              <a:rPr lang="en-US" altLang="ja-JP" sz="1200" dirty="0"/>
              <a:t>AST</a:t>
            </a:r>
            <a:r>
              <a:rPr lang="ja-JP" altLang="en-US" sz="1200"/>
              <a:t>のノードを</a:t>
            </a:r>
            <a:r>
              <a:rPr kumimoji="1" lang="ja-JP" altLang="en-US" sz="1200" b="0" i="0" kern="1200">
                <a:solidFill>
                  <a:schemeClr val="tx1"/>
                </a:solidFill>
                <a:effectLst/>
                <a:latin typeface="+mn-lt"/>
                <a:ea typeface="+mn-ea"/>
                <a:cs typeface="+mn-cs"/>
              </a:rPr>
              <a:t>後行順</a:t>
            </a:r>
            <a:r>
              <a:rPr lang="ja-JP" altLang="en-US" sz="1200"/>
              <a:t>に走査することでリスト化します．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この時，</a:t>
            </a:r>
            <a:r>
              <a:rPr lang="en-US" altLang="ja-JP" sz="1200" dirty="0"/>
              <a:t>AST</a:t>
            </a:r>
            <a:r>
              <a:rPr lang="ja-JP" altLang="en-US" sz="1200"/>
              <a:t>に含まれない情報を追加し，不要な情報を除外するために複数の処理を行いました．</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図に示す</a:t>
            </a:r>
            <a:r>
              <a:rPr kumimoji="1" lang="en-US" altLang="ja-JP" sz="1200" dirty="0"/>
              <a:t>AST</a:t>
            </a:r>
            <a:r>
              <a:rPr kumimoji="1" lang="ja-JP" altLang="en-US" sz="1200"/>
              <a:t>の例でリスト化を行うと，</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まず不要な情報を除外するために，変数宣言部を除外し，</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AST</a:t>
            </a:r>
            <a:r>
              <a:rPr kumimoji="1" lang="ja-JP" altLang="en-US" sz="1200"/>
              <a:t>に含まれない情報を追加するために，変数参照部を参照している変数の型名に変更します．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t>そして，</a:t>
            </a:r>
            <a:r>
              <a:rPr lang="ja-JP" altLang="en-US" sz="1200"/>
              <a:t>後行順にリスト化すると，右のようなリストになります．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7</a:t>
            </a:fld>
            <a:endParaRPr kumimoji="1" lang="ja-JP" altLang="en-US"/>
          </a:p>
        </p:txBody>
      </p:sp>
    </p:spTree>
    <p:extLst>
      <p:ext uri="{BB962C8B-B14F-4D97-AF65-F5344CB8AC3E}">
        <p14:creationId xmlns:p14="http://schemas.microsoft.com/office/powerpoint/2010/main" val="621303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buNone/>
            </a:pPr>
            <a:r>
              <a:rPr lang="ja-JP" altLang="en-US" sz="1200"/>
              <a:t>次に</a:t>
            </a:r>
            <a:r>
              <a:rPr lang="en-US" altLang="ja-JP" sz="1200" dirty="0"/>
              <a:t>STEP2</a:t>
            </a:r>
            <a:r>
              <a:rPr lang="ja-JP" altLang="en-US" sz="1200"/>
              <a:t>で，</a:t>
            </a:r>
            <a:r>
              <a:rPr lang="en-US" altLang="ja-JP" sz="1200" dirty="0"/>
              <a:t>STEP1</a:t>
            </a:r>
            <a:r>
              <a:rPr lang="ja-JP" altLang="en-US" sz="1200"/>
              <a:t>で作成した</a:t>
            </a:r>
            <a:r>
              <a:rPr kumimoji="1" lang="ja-JP" altLang="en-US" sz="1200"/>
              <a:t>リストを</a:t>
            </a:r>
            <a:r>
              <a:rPr kumimoji="1" lang="en-US" altLang="ja-JP" sz="1200" dirty="0"/>
              <a:t>Doc2Vec</a:t>
            </a:r>
            <a:r>
              <a:rPr kumimoji="1" lang="ja-JP" altLang="en-US" sz="1200"/>
              <a:t>で学習</a:t>
            </a:r>
            <a:r>
              <a:rPr lang="ja-JP" altLang="en-US" sz="1200"/>
              <a:t>し，分散表現を獲得します．</a:t>
            </a:r>
            <a:endParaRPr lang="en-US" altLang="ja-JP" sz="1200" dirty="0"/>
          </a:p>
          <a:p>
            <a:pPr marL="0" lvl="0" indent="0">
              <a:buNone/>
            </a:pPr>
            <a:r>
              <a:rPr kumimoji="1" lang="ja-JP" altLang="en-US" sz="1200"/>
              <a:t>次に</a:t>
            </a:r>
            <a:r>
              <a:rPr kumimoji="1" lang="en-US" altLang="ja-JP" sz="1200" dirty="0"/>
              <a:t>STEP3</a:t>
            </a:r>
            <a:r>
              <a:rPr kumimoji="1" lang="ja-JP" altLang="en-US" sz="1200"/>
              <a:t>で，タグを付与したい問題の解答のソースコードを</a:t>
            </a:r>
            <a:r>
              <a:rPr kumimoji="1" lang="en-US" altLang="ja-JP" sz="1200" dirty="0"/>
              <a:t>STEP1</a:t>
            </a:r>
            <a:r>
              <a:rPr kumimoji="1" lang="ja-JP" altLang="en-US" sz="1200"/>
              <a:t>と同様にリスト化し，学習済みのモデルから分散表現を獲得します．</a:t>
            </a:r>
            <a:endParaRPr kumimoji="1" lang="en-US" altLang="ja-JP" sz="1200" dirty="0"/>
          </a:p>
          <a:p>
            <a:endParaRPr kumimoji="1" lang="ja-JP" altLang="en-US"/>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8</a:t>
            </a:fld>
            <a:endParaRPr kumimoji="1" lang="ja-JP" altLang="en-US"/>
          </a:p>
        </p:txBody>
      </p:sp>
    </p:spTree>
    <p:extLst>
      <p:ext uri="{BB962C8B-B14F-4D97-AF65-F5344CB8AC3E}">
        <p14:creationId xmlns:p14="http://schemas.microsoft.com/office/powerpoint/2010/main" val="379201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次に，ステップ</a:t>
            </a:r>
            <a:r>
              <a:rPr kumimoji="1" lang="en-US" altLang="ja-JP" dirty="0"/>
              <a:t>4</a:t>
            </a:r>
            <a:r>
              <a:rPr kumimoji="1" lang="ja-JP" altLang="en-US"/>
              <a:t>のコサイン類似度の算出について詳しく説明します．</a:t>
            </a:r>
          </a:p>
        </p:txBody>
      </p:sp>
      <p:sp>
        <p:nvSpPr>
          <p:cNvPr id="4" name="スライド番号プレースホルダー 3"/>
          <p:cNvSpPr>
            <a:spLocks noGrp="1"/>
          </p:cNvSpPr>
          <p:nvPr>
            <p:ph type="sldNum" sz="quarter" idx="5"/>
          </p:nvPr>
        </p:nvSpPr>
        <p:spPr/>
        <p:txBody>
          <a:bodyPr/>
          <a:lstStyle/>
          <a:p>
            <a:fld id="{8C70322B-6A9A-214C-B67C-75188555E55B}" type="slidenum">
              <a:rPr kumimoji="1" lang="ja-JP" altLang="en-US" smtClean="0"/>
              <a:t>9</a:t>
            </a:fld>
            <a:endParaRPr kumimoji="1" lang="ja-JP" altLang="en-US"/>
          </a:p>
        </p:txBody>
      </p:sp>
    </p:spTree>
    <p:extLst>
      <p:ext uri="{BB962C8B-B14F-4D97-AF65-F5344CB8AC3E}">
        <p14:creationId xmlns:p14="http://schemas.microsoft.com/office/powerpoint/2010/main" val="4074066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a:t>マスター サブタイトルの書式設定</a:t>
            </a:r>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pPr>
              <a:defRPr/>
            </a:pPr>
            <a:r>
              <a:rPr lang="en-US" altLang="ja-JP"/>
              <a:t>Jul/05/2013</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pPr>
              <a:defRPr/>
            </a:pPr>
            <a:fld id="{6BFA9946-39CA-4201-95E6-ED803B65F350}" type="slidenum">
              <a:rPr lang="en-US" altLang="ja-JP" smtClean="0"/>
              <a:pPr>
                <a:defRPr/>
              </a:pPr>
              <a:t>‹#›</a:t>
            </a:fld>
            <a:endParaRPr lang="en-US" altLang="ja-JP"/>
          </a:p>
        </p:txBody>
      </p:sp>
    </p:spTree>
    <p:extLst>
      <p:ext uri="{BB962C8B-B14F-4D97-AF65-F5344CB8AC3E}">
        <p14:creationId xmlns:p14="http://schemas.microsoft.com/office/powerpoint/2010/main" val="90855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t>Jul/05/2013</a:t>
            </a:r>
          </a:p>
        </p:txBody>
      </p:sp>
      <p:sp>
        <p:nvSpPr>
          <p:cNvPr id="6" name="スライド番号プレースホルダ 5"/>
          <p:cNvSpPr>
            <a:spLocks noGrp="1"/>
          </p:cNvSpPr>
          <p:nvPr>
            <p:ph type="sldNum" sz="quarter" idx="12"/>
          </p:nvPr>
        </p:nvSpPr>
        <p:spPr/>
        <p:txBody>
          <a:bodyPr/>
          <a:lstStyle>
            <a:lvl1pPr>
              <a:defRPr/>
            </a:lvl1pPr>
          </a:lstStyle>
          <a:p>
            <a:pPr>
              <a:defRPr/>
            </a:pPr>
            <a:fld id="{BBD4B1BB-CC31-4466-8D20-DB8CDA55D1CD}" type="slidenum">
              <a:rPr lang="en-US" altLang="ja-JP" smtClean="0"/>
              <a:pPr>
                <a:defRPr/>
              </a:pPr>
              <a:t>‹#›</a:t>
            </a:fld>
            <a:endParaRPr lang="en-US" altLang="ja-JP"/>
          </a:p>
        </p:txBody>
      </p:sp>
    </p:spTree>
    <p:extLst>
      <p:ext uri="{BB962C8B-B14F-4D97-AF65-F5344CB8AC3E}">
        <p14:creationId xmlns:p14="http://schemas.microsoft.com/office/powerpoint/2010/main" val="168577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t>Jul/05/2013</a:t>
            </a:r>
          </a:p>
        </p:txBody>
      </p:sp>
      <p:sp>
        <p:nvSpPr>
          <p:cNvPr id="6" name="スライド番号プレースホルダ 5"/>
          <p:cNvSpPr>
            <a:spLocks noGrp="1"/>
          </p:cNvSpPr>
          <p:nvPr>
            <p:ph type="sldNum" sz="quarter" idx="12"/>
          </p:nvPr>
        </p:nvSpPr>
        <p:spPr/>
        <p:txBody>
          <a:bodyPr/>
          <a:lstStyle>
            <a:lvl1pPr>
              <a:defRPr/>
            </a:lvl1pPr>
          </a:lstStyle>
          <a:p>
            <a:pPr>
              <a:defRPr/>
            </a:pPr>
            <a:fld id="{9F700C05-A331-4ABC-BD64-94401D814D23}" type="slidenum">
              <a:rPr lang="en-US" altLang="ja-JP" smtClean="0"/>
              <a:pPr>
                <a:defRPr/>
              </a:pPr>
              <a:t>‹#›</a:t>
            </a:fld>
            <a:endParaRPr lang="en-US" altLang="ja-JP"/>
          </a:p>
        </p:txBody>
      </p:sp>
    </p:spTree>
    <p:extLst>
      <p:ext uri="{BB962C8B-B14F-4D97-AF65-F5344CB8AC3E}">
        <p14:creationId xmlns:p14="http://schemas.microsoft.com/office/powerpoint/2010/main" val="111543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dirty="0"/>
              <a:t>Feb/15/2022</a:t>
            </a:r>
          </a:p>
        </p:txBody>
      </p:sp>
      <p:sp>
        <p:nvSpPr>
          <p:cNvPr id="6" name="スライド番号プレースホルダ 5"/>
          <p:cNvSpPr>
            <a:spLocks noGrp="1"/>
          </p:cNvSpPr>
          <p:nvPr>
            <p:ph type="sldNum" sz="quarter" idx="12"/>
          </p:nvPr>
        </p:nvSpPr>
        <p:spPr/>
        <p:txBody>
          <a:bodyPr/>
          <a:lstStyle>
            <a:lvl1pPr>
              <a:defRPr/>
            </a:lvl1pPr>
          </a:lstStyle>
          <a:p>
            <a:pPr>
              <a:defRPr/>
            </a:pPr>
            <a:fld id="{B12562F3-4A2F-4E07-B7D3-3E764FB0DEC6}" type="slidenum">
              <a:rPr lang="en-US" altLang="ja-JP" smtClean="0"/>
              <a:pPr>
                <a:defRPr/>
              </a:pPr>
              <a:t>‹#›</a:t>
            </a:fld>
            <a:endParaRPr lang="en-US" altLang="ja-JP"/>
          </a:p>
        </p:txBody>
      </p:sp>
    </p:spTree>
    <p:extLst>
      <p:ext uri="{BB962C8B-B14F-4D97-AF65-F5344CB8AC3E}">
        <p14:creationId xmlns:p14="http://schemas.microsoft.com/office/powerpoint/2010/main" val="390632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a:t>Jul/05/2013</a:t>
            </a:r>
          </a:p>
        </p:txBody>
      </p:sp>
      <p:sp>
        <p:nvSpPr>
          <p:cNvPr id="6" name="スライド番号プレースホルダ 5"/>
          <p:cNvSpPr>
            <a:spLocks noGrp="1"/>
          </p:cNvSpPr>
          <p:nvPr>
            <p:ph type="sldNum" sz="quarter" idx="12"/>
          </p:nvPr>
        </p:nvSpPr>
        <p:spPr/>
        <p:txBody>
          <a:bodyPr/>
          <a:lstStyle>
            <a:lvl1pPr>
              <a:defRPr/>
            </a:lvl1pPr>
          </a:lstStyle>
          <a:p>
            <a:pPr>
              <a:defRPr/>
            </a:pPr>
            <a:fld id="{E3913B5E-D961-41DE-BBB0-6E96BF638B47}" type="slidenum">
              <a:rPr lang="en-US" altLang="ja-JP" smtClean="0"/>
              <a:pPr>
                <a:defRPr/>
              </a:pPr>
              <a:t>‹#›</a:t>
            </a:fld>
            <a:endParaRPr lang="en-US" altLang="ja-JP"/>
          </a:p>
        </p:txBody>
      </p:sp>
    </p:spTree>
    <p:extLst>
      <p:ext uri="{BB962C8B-B14F-4D97-AF65-F5344CB8AC3E}">
        <p14:creationId xmlns:p14="http://schemas.microsoft.com/office/powerpoint/2010/main" val="43809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pPr>
              <a:defRPr/>
            </a:pPr>
            <a:r>
              <a:rPr lang="en-US" altLang="ja-JP"/>
              <a:t>Jul/05/2013</a:t>
            </a:r>
          </a:p>
        </p:txBody>
      </p:sp>
      <p:sp>
        <p:nvSpPr>
          <p:cNvPr id="7" name="スライド番号プレースホルダ 6"/>
          <p:cNvSpPr>
            <a:spLocks noGrp="1"/>
          </p:cNvSpPr>
          <p:nvPr>
            <p:ph type="sldNum" sz="quarter" idx="12"/>
          </p:nvPr>
        </p:nvSpPr>
        <p:spPr/>
        <p:txBody>
          <a:bodyPr/>
          <a:lstStyle>
            <a:lvl1pPr>
              <a:defRPr/>
            </a:lvl1pPr>
          </a:lstStyle>
          <a:p>
            <a:pPr>
              <a:defRPr/>
            </a:pPr>
            <a:fld id="{FDEB35D8-484E-4EBA-BCFF-44E4FD2D4937}" type="slidenum">
              <a:rPr lang="en-US" altLang="ja-JP" smtClean="0"/>
              <a:pPr>
                <a:defRPr/>
              </a:pPr>
              <a:t>‹#›</a:t>
            </a:fld>
            <a:endParaRPr lang="en-US" altLang="ja-JP"/>
          </a:p>
        </p:txBody>
      </p:sp>
    </p:spTree>
    <p:extLst>
      <p:ext uri="{BB962C8B-B14F-4D97-AF65-F5344CB8AC3E}">
        <p14:creationId xmlns:p14="http://schemas.microsoft.com/office/powerpoint/2010/main" val="227448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pPr>
              <a:defRPr/>
            </a:pPr>
            <a:r>
              <a:rPr lang="en-US" altLang="ja-JP"/>
              <a:t>Jul/05/2013</a:t>
            </a:r>
          </a:p>
        </p:txBody>
      </p:sp>
      <p:sp>
        <p:nvSpPr>
          <p:cNvPr id="9" name="スライド番号プレースホルダ 8"/>
          <p:cNvSpPr>
            <a:spLocks noGrp="1"/>
          </p:cNvSpPr>
          <p:nvPr>
            <p:ph type="sldNum" sz="quarter" idx="12"/>
          </p:nvPr>
        </p:nvSpPr>
        <p:spPr/>
        <p:txBody>
          <a:bodyPr/>
          <a:lstStyle>
            <a:lvl1pPr>
              <a:defRPr/>
            </a:lvl1pPr>
          </a:lstStyle>
          <a:p>
            <a:pPr>
              <a:defRPr/>
            </a:pPr>
            <a:fld id="{80D25DB7-2C8C-4929-B2A1-5F59FC4BB087}" type="slidenum">
              <a:rPr lang="en-US" altLang="ja-JP" smtClean="0"/>
              <a:pPr>
                <a:defRPr/>
              </a:pPr>
              <a:t>‹#›</a:t>
            </a:fld>
            <a:endParaRPr lang="en-US" altLang="ja-JP"/>
          </a:p>
        </p:txBody>
      </p:sp>
    </p:spTree>
    <p:extLst>
      <p:ext uri="{BB962C8B-B14F-4D97-AF65-F5344CB8AC3E}">
        <p14:creationId xmlns:p14="http://schemas.microsoft.com/office/powerpoint/2010/main" val="242440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pPr>
              <a:defRPr/>
            </a:pPr>
            <a:r>
              <a:rPr lang="en-US" altLang="ja-JP"/>
              <a:t>Jul/05/2013</a:t>
            </a:r>
          </a:p>
        </p:txBody>
      </p:sp>
      <p:sp>
        <p:nvSpPr>
          <p:cNvPr id="5" name="スライド番号プレースホルダ 4"/>
          <p:cNvSpPr>
            <a:spLocks noGrp="1"/>
          </p:cNvSpPr>
          <p:nvPr>
            <p:ph type="sldNum" sz="quarter" idx="12"/>
          </p:nvPr>
        </p:nvSpPr>
        <p:spPr/>
        <p:txBody>
          <a:bodyPr/>
          <a:lstStyle>
            <a:lvl1pPr>
              <a:defRPr/>
            </a:lvl1pPr>
          </a:lstStyle>
          <a:p>
            <a:pPr>
              <a:defRPr/>
            </a:pPr>
            <a:fld id="{AC884F58-92E9-475B-A17B-82F418F27307}" type="slidenum">
              <a:rPr lang="en-US" altLang="ja-JP" smtClean="0"/>
              <a:pPr>
                <a:defRPr/>
              </a:pPr>
              <a:t>‹#›</a:t>
            </a:fld>
            <a:endParaRPr lang="en-US" altLang="ja-JP"/>
          </a:p>
        </p:txBody>
      </p:sp>
    </p:spTree>
    <p:extLst>
      <p:ext uri="{BB962C8B-B14F-4D97-AF65-F5344CB8AC3E}">
        <p14:creationId xmlns:p14="http://schemas.microsoft.com/office/powerpoint/2010/main" val="717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pPr>
              <a:defRPr/>
            </a:pPr>
            <a:r>
              <a:rPr lang="en-US" altLang="ja-JP"/>
              <a:t>Jul/05/2013</a:t>
            </a:r>
          </a:p>
        </p:txBody>
      </p:sp>
      <p:sp>
        <p:nvSpPr>
          <p:cNvPr id="4" name="スライド番号プレースホルダ 3"/>
          <p:cNvSpPr>
            <a:spLocks noGrp="1"/>
          </p:cNvSpPr>
          <p:nvPr>
            <p:ph type="sldNum" sz="quarter" idx="12"/>
          </p:nvPr>
        </p:nvSpPr>
        <p:spPr/>
        <p:txBody>
          <a:bodyPr/>
          <a:lstStyle>
            <a:lvl1pPr>
              <a:defRPr/>
            </a:lvl1pPr>
          </a:lstStyle>
          <a:p>
            <a:pPr>
              <a:defRPr/>
            </a:pPr>
            <a:fld id="{137B1A55-2728-4ACE-9CB0-EBAA801FBF8F}" type="slidenum">
              <a:rPr lang="en-US" altLang="ja-JP" smtClean="0"/>
              <a:pPr>
                <a:defRPr/>
              </a:pPr>
              <a:t>‹#›</a:t>
            </a:fld>
            <a:endParaRPr lang="en-US" altLang="ja-JP"/>
          </a:p>
        </p:txBody>
      </p:sp>
    </p:spTree>
    <p:extLst>
      <p:ext uri="{BB962C8B-B14F-4D97-AF65-F5344CB8AC3E}">
        <p14:creationId xmlns:p14="http://schemas.microsoft.com/office/powerpoint/2010/main" val="358804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pPr>
              <a:defRPr/>
            </a:pPr>
            <a:r>
              <a:rPr lang="en-US" altLang="ja-JP"/>
              <a:t>Jul/05/2013</a:t>
            </a:r>
          </a:p>
        </p:txBody>
      </p:sp>
      <p:sp>
        <p:nvSpPr>
          <p:cNvPr id="7" name="スライド番号プレースホルダ 6"/>
          <p:cNvSpPr>
            <a:spLocks noGrp="1"/>
          </p:cNvSpPr>
          <p:nvPr>
            <p:ph type="sldNum" sz="quarter" idx="12"/>
          </p:nvPr>
        </p:nvSpPr>
        <p:spPr/>
        <p:txBody>
          <a:bodyPr/>
          <a:lstStyle>
            <a:lvl1pPr>
              <a:defRPr/>
            </a:lvl1pPr>
          </a:lstStyle>
          <a:p>
            <a:pPr>
              <a:defRPr/>
            </a:pPr>
            <a:fld id="{C3FF7A2E-6C18-485D-8E0D-228A15F76391}" type="slidenum">
              <a:rPr lang="en-US" altLang="ja-JP" smtClean="0"/>
              <a:pPr>
                <a:defRPr/>
              </a:pPr>
              <a:t>‹#›</a:t>
            </a:fld>
            <a:endParaRPr lang="en-US" altLang="ja-JP"/>
          </a:p>
        </p:txBody>
      </p:sp>
    </p:spTree>
    <p:extLst>
      <p:ext uri="{BB962C8B-B14F-4D97-AF65-F5344CB8AC3E}">
        <p14:creationId xmlns:p14="http://schemas.microsoft.com/office/powerpoint/2010/main" val="192855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pPr>
              <a:defRPr/>
            </a:pPr>
            <a:r>
              <a:rPr lang="en-US" altLang="ja-JP"/>
              <a:t>Jul/05/2013</a:t>
            </a:r>
          </a:p>
        </p:txBody>
      </p:sp>
      <p:sp>
        <p:nvSpPr>
          <p:cNvPr id="7" name="スライド番号プレースホルダ 6"/>
          <p:cNvSpPr>
            <a:spLocks noGrp="1"/>
          </p:cNvSpPr>
          <p:nvPr>
            <p:ph type="sldNum" sz="quarter" idx="12"/>
          </p:nvPr>
        </p:nvSpPr>
        <p:spPr/>
        <p:txBody>
          <a:bodyPr/>
          <a:lstStyle>
            <a:lvl1pPr>
              <a:defRPr/>
            </a:lvl1pPr>
          </a:lstStyle>
          <a:p>
            <a:pPr>
              <a:defRPr/>
            </a:pPr>
            <a:fld id="{8EBE538B-CBDB-42C1-AF1E-013E5A4EB539}" type="slidenum">
              <a:rPr lang="en-US" altLang="ja-JP" smtClean="0"/>
              <a:pPr>
                <a:defRPr/>
              </a:pPr>
              <a:t>‹#›</a:t>
            </a:fld>
            <a:endParaRPr lang="en-US" altLang="ja-JP"/>
          </a:p>
        </p:txBody>
      </p:sp>
    </p:spTree>
    <p:extLst>
      <p:ext uri="{BB962C8B-B14F-4D97-AF65-F5344CB8AC3E}">
        <p14:creationId xmlns:p14="http://schemas.microsoft.com/office/powerpoint/2010/main" val="46195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r>
              <a:rPr lang="en-US" altLang="ja-JP" dirty="0"/>
              <a:t>Feb/15/2022</a:t>
            </a:r>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195263B-2BD8-4C58-AEC2-2E9988DA8798}" type="slidenum">
              <a:rPr lang="en-US" altLang="ja-JP" smtClean="0"/>
              <a:pPr>
                <a:defRPr/>
              </a:pPr>
              <a:t>‹#›</a:t>
            </a:fld>
            <a:endParaRPr lang="en-US" altLang="ja-JP"/>
          </a:p>
        </p:txBody>
      </p:sp>
      <p:sp>
        <p:nvSpPr>
          <p:cNvPr id="1048" name="Text Box 24"/>
          <p:cNvSpPr txBox="1">
            <a:spLocks noChangeArrowheads="1"/>
          </p:cNvSpPr>
          <p:nvPr/>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extLst>
      <p:ext uri="{BB962C8B-B14F-4D97-AF65-F5344CB8AC3E}">
        <p14:creationId xmlns:p14="http://schemas.microsoft.com/office/powerpoint/2010/main" val="13818166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7EB820-A858-464E-B73C-144318EC717A}"/>
              </a:ext>
            </a:extLst>
          </p:cNvPr>
          <p:cNvSpPr>
            <a:spLocks noGrp="1"/>
          </p:cNvSpPr>
          <p:nvPr>
            <p:ph type="ctrTitle"/>
          </p:nvPr>
        </p:nvSpPr>
        <p:spPr>
          <a:xfrm>
            <a:off x="273268" y="1531937"/>
            <a:ext cx="8597463" cy="1470025"/>
          </a:xfrm>
        </p:spPr>
        <p:txBody>
          <a:bodyPr/>
          <a:lstStyle/>
          <a:p>
            <a:r>
              <a:rPr lang="en" altLang="ja-JP" sz="3500" dirty="0"/>
              <a:t>Doc2Vec</a:t>
            </a:r>
            <a:r>
              <a:rPr lang="ja-JP" altLang="en-US" sz="3500"/>
              <a:t>を用いたプログラミング演習問題の</a:t>
            </a:r>
            <a:br>
              <a:rPr lang="en-US" altLang="ja-JP" sz="3500" dirty="0"/>
            </a:br>
            <a:r>
              <a:rPr lang="ja-JP" altLang="en-US" sz="3500"/>
              <a:t>タグ付け手法の提案</a:t>
            </a:r>
            <a:endParaRPr lang="ja-JP" altLang="en-US" dirty="0"/>
          </a:p>
        </p:txBody>
      </p:sp>
      <p:sp>
        <p:nvSpPr>
          <p:cNvPr id="3" name="字幕 2">
            <a:extLst>
              <a:ext uri="{FF2B5EF4-FFF2-40B4-BE49-F238E27FC236}">
                <a16:creationId xmlns:a16="http://schemas.microsoft.com/office/drawing/2014/main" id="{96F3E420-8F82-E447-AE66-71B5E62E245D}"/>
              </a:ext>
            </a:extLst>
          </p:cNvPr>
          <p:cNvSpPr>
            <a:spLocks noGrp="1"/>
          </p:cNvSpPr>
          <p:nvPr>
            <p:ph type="subTitle" idx="1"/>
          </p:nvPr>
        </p:nvSpPr>
        <p:spPr/>
        <p:txBody>
          <a:bodyPr/>
          <a:lstStyle/>
          <a:p>
            <a:r>
              <a:rPr lang="ja-JP" altLang="en-US"/>
              <a:t>井上研究室</a:t>
            </a:r>
            <a:r>
              <a:rPr lang="en-US" altLang="ja-JP" dirty="0"/>
              <a:t> </a:t>
            </a:r>
            <a:r>
              <a:rPr lang="ja-JP" altLang="en-US"/>
              <a:t>川渕</a:t>
            </a:r>
            <a:r>
              <a:rPr lang="en-US" altLang="ja-JP" dirty="0"/>
              <a:t> </a:t>
            </a:r>
            <a:r>
              <a:rPr lang="ja-JP" altLang="en-US"/>
              <a:t>皓太</a:t>
            </a:r>
            <a:endParaRPr kumimoji="1" lang="ja-JP" altLang="en-US"/>
          </a:p>
        </p:txBody>
      </p:sp>
    </p:spTree>
    <p:extLst>
      <p:ext uri="{BB962C8B-B14F-4D97-AF65-F5344CB8AC3E}">
        <p14:creationId xmlns:p14="http://schemas.microsoft.com/office/powerpoint/2010/main" val="320550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B84EB3-6BD6-B341-AC16-CC1C345F23B1}"/>
              </a:ext>
            </a:extLst>
          </p:cNvPr>
          <p:cNvSpPr>
            <a:spLocks noGrp="1"/>
          </p:cNvSpPr>
          <p:nvPr>
            <p:ph type="title"/>
          </p:nvPr>
        </p:nvSpPr>
        <p:spPr/>
        <p:txBody>
          <a:bodyPr/>
          <a:lstStyle/>
          <a:p>
            <a:r>
              <a:rPr lang="en-US" altLang="ja-JP" dirty="0">
                <a:solidFill>
                  <a:srgbClr val="000000"/>
                </a:solidFill>
              </a:rPr>
              <a:t>STEP4: </a:t>
            </a:r>
            <a:r>
              <a:rPr lang="ja-JP" altLang="en-US">
                <a:solidFill>
                  <a:srgbClr val="000000"/>
                </a:solidFill>
              </a:rPr>
              <a:t>コサイン類似度の算出</a:t>
            </a:r>
            <a:endParaRPr kumimoji="1" lang="ja-JP" altLang="en-US"/>
          </a:p>
        </p:txBody>
      </p:sp>
      <p:sp>
        <p:nvSpPr>
          <p:cNvPr id="3" name="コンテンツ プレースホルダー 2">
            <a:extLst>
              <a:ext uri="{FF2B5EF4-FFF2-40B4-BE49-F238E27FC236}">
                <a16:creationId xmlns:a16="http://schemas.microsoft.com/office/drawing/2014/main" id="{6AF58CBE-9F38-5B4C-9509-5DF468939C00}"/>
              </a:ext>
            </a:extLst>
          </p:cNvPr>
          <p:cNvSpPr>
            <a:spLocks noGrp="1"/>
          </p:cNvSpPr>
          <p:nvPr>
            <p:ph idx="1"/>
          </p:nvPr>
        </p:nvSpPr>
        <p:spPr/>
        <p:txBody>
          <a:bodyPr/>
          <a:lstStyle/>
          <a:p>
            <a:pPr marL="457200" indent="-457200">
              <a:buFont typeface="+mj-lt"/>
              <a:buAutoNum type="arabicPeriod"/>
            </a:pPr>
            <a:r>
              <a:rPr kumimoji="1" lang="en-US" altLang="ja-JP" sz="2400" dirty="0"/>
              <a:t>STEP2</a:t>
            </a:r>
            <a:r>
              <a:rPr kumimoji="1" lang="ja-JP" altLang="en-US" sz="2400"/>
              <a:t>で獲得した分散表現と</a:t>
            </a:r>
            <a:r>
              <a:rPr lang="en-US" altLang="ja-JP" sz="2400" dirty="0"/>
              <a:t>STEP3</a:t>
            </a:r>
            <a:r>
              <a:rPr lang="ja-JP" altLang="en-US" sz="2400"/>
              <a:t>で獲得した分散表現からコサイン類似度を算出し，比較する</a:t>
            </a:r>
            <a:endParaRPr lang="en-US" altLang="ja-JP" sz="2400" dirty="0"/>
          </a:p>
          <a:p>
            <a:pPr marL="457200" indent="-457200">
              <a:buFont typeface="+mj-lt"/>
              <a:buAutoNum type="arabicPeriod"/>
            </a:pPr>
            <a:r>
              <a:rPr kumimoji="1" lang="ja-JP" altLang="en-US" sz="2400"/>
              <a:t>コサイン類似度上位</a:t>
            </a:r>
            <a:r>
              <a:rPr kumimoji="1" lang="en-US" altLang="ja-JP" sz="2400" dirty="0"/>
              <a:t>20</a:t>
            </a:r>
            <a:r>
              <a:rPr kumimoji="1" lang="ja-JP" altLang="en-US" sz="2400"/>
              <a:t>位までのソースコードを特定し，そのソースコードが提出された問題を特定する</a:t>
            </a:r>
          </a:p>
        </p:txBody>
      </p:sp>
      <p:sp>
        <p:nvSpPr>
          <p:cNvPr id="4" name="日付プレースホルダー 3">
            <a:extLst>
              <a:ext uri="{FF2B5EF4-FFF2-40B4-BE49-F238E27FC236}">
                <a16:creationId xmlns:a16="http://schemas.microsoft.com/office/drawing/2014/main" id="{92E7BDAB-F5C4-EB4E-8842-F505F64D8391}"/>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EFCEA6BE-55D3-2C40-92EC-312D2B437018}"/>
              </a:ext>
            </a:extLst>
          </p:cNvPr>
          <p:cNvSpPr>
            <a:spLocks noGrp="1"/>
          </p:cNvSpPr>
          <p:nvPr>
            <p:ph type="sldNum" sz="quarter" idx="12"/>
          </p:nvPr>
        </p:nvSpPr>
        <p:spPr/>
        <p:txBody>
          <a:bodyPr/>
          <a:lstStyle/>
          <a:p>
            <a:pPr>
              <a:defRPr/>
            </a:pPr>
            <a:fld id="{B12562F3-4A2F-4E07-B7D3-3E764FB0DEC6}" type="slidenum">
              <a:rPr lang="en-US" altLang="ja-JP" smtClean="0"/>
              <a:pPr>
                <a:defRPr/>
              </a:pPr>
              <a:t>10</a:t>
            </a:fld>
            <a:endParaRPr lang="en-US" altLang="ja-JP"/>
          </a:p>
        </p:txBody>
      </p:sp>
      <p:sp>
        <p:nvSpPr>
          <p:cNvPr id="15" name="右矢印 14">
            <a:extLst>
              <a:ext uri="{FF2B5EF4-FFF2-40B4-BE49-F238E27FC236}">
                <a16:creationId xmlns:a16="http://schemas.microsoft.com/office/drawing/2014/main" id="{1E50B230-17EC-DD4B-9B85-59644206D9B0}"/>
              </a:ext>
            </a:extLst>
          </p:cNvPr>
          <p:cNvSpPr/>
          <p:nvPr/>
        </p:nvSpPr>
        <p:spPr>
          <a:xfrm>
            <a:off x="4072086" y="4730739"/>
            <a:ext cx="470653" cy="350874"/>
          </a:xfrm>
          <a:prstGeom prst="rightArrow">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graphicFrame>
        <p:nvGraphicFramePr>
          <p:cNvPr id="16" name="表 39">
            <a:extLst>
              <a:ext uri="{FF2B5EF4-FFF2-40B4-BE49-F238E27FC236}">
                <a16:creationId xmlns:a16="http://schemas.microsoft.com/office/drawing/2014/main" id="{E6B0D965-DD3D-3C42-9C2F-4533914D6CA4}"/>
              </a:ext>
            </a:extLst>
          </p:cNvPr>
          <p:cNvGraphicFramePr>
            <a:graphicFrameLocks noGrp="1"/>
          </p:cNvGraphicFramePr>
          <p:nvPr>
            <p:extLst>
              <p:ext uri="{D42A27DB-BD31-4B8C-83A1-F6EECF244321}">
                <p14:modId xmlns:p14="http://schemas.microsoft.com/office/powerpoint/2010/main" val="2884856321"/>
              </p:ext>
            </p:extLst>
          </p:nvPr>
        </p:nvGraphicFramePr>
        <p:xfrm>
          <a:off x="2529219" y="3410527"/>
          <a:ext cx="1020754" cy="174728"/>
        </p:xfrm>
        <a:graphic>
          <a:graphicData uri="http://schemas.openxmlformats.org/drawingml/2006/table">
            <a:tbl>
              <a:tblPr firstRow="1" bandRow="1"/>
              <a:tblGrid>
                <a:gridCol w="171302">
                  <a:extLst>
                    <a:ext uri="{9D8B030D-6E8A-4147-A177-3AD203B41FA5}">
                      <a16:colId xmlns:a16="http://schemas.microsoft.com/office/drawing/2014/main" val="2393276642"/>
                    </a:ext>
                  </a:extLst>
                </a:gridCol>
                <a:gridCol w="171302">
                  <a:extLst>
                    <a:ext uri="{9D8B030D-6E8A-4147-A177-3AD203B41FA5}">
                      <a16:colId xmlns:a16="http://schemas.microsoft.com/office/drawing/2014/main" val="3734601718"/>
                    </a:ext>
                  </a:extLst>
                </a:gridCol>
                <a:gridCol w="335546">
                  <a:extLst>
                    <a:ext uri="{9D8B030D-6E8A-4147-A177-3AD203B41FA5}">
                      <a16:colId xmlns:a16="http://schemas.microsoft.com/office/drawing/2014/main" val="2041271550"/>
                    </a:ext>
                  </a:extLst>
                </a:gridCol>
                <a:gridCol w="171302">
                  <a:extLst>
                    <a:ext uri="{9D8B030D-6E8A-4147-A177-3AD203B41FA5}">
                      <a16:colId xmlns:a16="http://schemas.microsoft.com/office/drawing/2014/main" val="3706015884"/>
                    </a:ext>
                  </a:extLst>
                </a:gridCol>
                <a:gridCol w="171302">
                  <a:extLst>
                    <a:ext uri="{9D8B030D-6E8A-4147-A177-3AD203B41FA5}">
                      <a16:colId xmlns:a16="http://schemas.microsoft.com/office/drawing/2014/main" val="248937640"/>
                    </a:ext>
                  </a:extLst>
                </a:gridCol>
              </a:tblGrid>
              <a:tr h="174728">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1270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pPr algn="ctr"/>
                      <a:r>
                        <a:rPr kumimoji="1" lang="en-US" altLang="ja-JP" sz="800" dirty="0">
                          <a:solidFill>
                            <a:schemeClr val="tx1"/>
                          </a:solidFill>
                        </a:rPr>
                        <a:t>…</a:t>
                      </a:r>
                      <a:endParaRPr kumimoji="1" lang="ja-JP" altLang="en-US" sz="800">
                        <a:solidFill>
                          <a:schemeClr val="tx1"/>
                        </a:solidFill>
                      </a:endParaRPr>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05681419"/>
                  </a:ext>
                </a:extLst>
              </a:tr>
            </a:tbl>
          </a:graphicData>
        </a:graphic>
      </p:graphicFrame>
      <p:graphicFrame>
        <p:nvGraphicFramePr>
          <p:cNvPr id="17" name="表 39">
            <a:extLst>
              <a:ext uri="{FF2B5EF4-FFF2-40B4-BE49-F238E27FC236}">
                <a16:creationId xmlns:a16="http://schemas.microsoft.com/office/drawing/2014/main" id="{F76DD049-F8D7-3543-AD54-99755F35DA36}"/>
              </a:ext>
            </a:extLst>
          </p:cNvPr>
          <p:cNvGraphicFramePr>
            <a:graphicFrameLocks noGrp="1"/>
          </p:cNvGraphicFramePr>
          <p:nvPr>
            <p:extLst>
              <p:ext uri="{D42A27DB-BD31-4B8C-83A1-F6EECF244321}">
                <p14:modId xmlns:p14="http://schemas.microsoft.com/office/powerpoint/2010/main" val="2543156455"/>
              </p:ext>
            </p:extLst>
          </p:nvPr>
        </p:nvGraphicFramePr>
        <p:xfrm>
          <a:off x="2681619" y="3562927"/>
          <a:ext cx="1020754" cy="174728"/>
        </p:xfrm>
        <a:graphic>
          <a:graphicData uri="http://schemas.openxmlformats.org/drawingml/2006/table">
            <a:tbl>
              <a:tblPr firstRow="1" bandRow="1"/>
              <a:tblGrid>
                <a:gridCol w="171302">
                  <a:extLst>
                    <a:ext uri="{9D8B030D-6E8A-4147-A177-3AD203B41FA5}">
                      <a16:colId xmlns:a16="http://schemas.microsoft.com/office/drawing/2014/main" val="2393276642"/>
                    </a:ext>
                  </a:extLst>
                </a:gridCol>
                <a:gridCol w="171302">
                  <a:extLst>
                    <a:ext uri="{9D8B030D-6E8A-4147-A177-3AD203B41FA5}">
                      <a16:colId xmlns:a16="http://schemas.microsoft.com/office/drawing/2014/main" val="3734601718"/>
                    </a:ext>
                  </a:extLst>
                </a:gridCol>
                <a:gridCol w="335546">
                  <a:extLst>
                    <a:ext uri="{9D8B030D-6E8A-4147-A177-3AD203B41FA5}">
                      <a16:colId xmlns:a16="http://schemas.microsoft.com/office/drawing/2014/main" val="2041271550"/>
                    </a:ext>
                  </a:extLst>
                </a:gridCol>
                <a:gridCol w="171302">
                  <a:extLst>
                    <a:ext uri="{9D8B030D-6E8A-4147-A177-3AD203B41FA5}">
                      <a16:colId xmlns:a16="http://schemas.microsoft.com/office/drawing/2014/main" val="3706015884"/>
                    </a:ext>
                  </a:extLst>
                </a:gridCol>
                <a:gridCol w="171302">
                  <a:extLst>
                    <a:ext uri="{9D8B030D-6E8A-4147-A177-3AD203B41FA5}">
                      <a16:colId xmlns:a16="http://schemas.microsoft.com/office/drawing/2014/main" val="248937640"/>
                    </a:ext>
                  </a:extLst>
                </a:gridCol>
              </a:tblGrid>
              <a:tr h="174728">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1270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pPr algn="ctr"/>
                      <a:r>
                        <a:rPr kumimoji="1" lang="en-US" altLang="ja-JP" sz="800" dirty="0">
                          <a:solidFill>
                            <a:schemeClr val="tx1"/>
                          </a:solidFill>
                        </a:rPr>
                        <a:t>…</a:t>
                      </a:r>
                      <a:endParaRPr kumimoji="1" lang="ja-JP" altLang="en-US" sz="800">
                        <a:solidFill>
                          <a:schemeClr val="tx1"/>
                        </a:solidFill>
                      </a:endParaRPr>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05681419"/>
                  </a:ext>
                </a:extLst>
              </a:tr>
            </a:tbl>
          </a:graphicData>
        </a:graphic>
      </p:graphicFrame>
      <p:graphicFrame>
        <p:nvGraphicFramePr>
          <p:cNvPr id="18" name="表 39">
            <a:extLst>
              <a:ext uri="{FF2B5EF4-FFF2-40B4-BE49-F238E27FC236}">
                <a16:creationId xmlns:a16="http://schemas.microsoft.com/office/drawing/2014/main" id="{AD755709-9A12-2140-B655-AB98528BD0CC}"/>
              </a:ext>
            </a:extLst>
          </p:cNvPr>
          <p:cNvGraphicFramePr>
            <a:graphicFrameLocks noGrp="1"/>
          </p:cNvGraphicFramePr>
          <p:nvPr>
            <p:extLst>
              <p:ext uri="{D42A27DB-BD31-4B8C-83A1-F6EECF244321}">
                <p14:modId xmlns:p14="http://schemas.microsoft.com/office/powerpoint/2010/main" val="280894724"/>
              </p:ext>
            </p:extLst>
          </p:nvPr>
        </p:nvGraphicFramePr>
        <p:xfrm>
          <a:off x="2834019" y="3715327"/>
          <a:ext cx="1020754" cy="174728"/>
        </p:xfrm>
        <a:graphic>
          <a:graphicData uri="http://schemas.openxmlformats.org/drawingml/2006/table">
            <a:tbl>
              <a:tblPr firstRow="1" bandRow="1"/>
              <a:tblGrid>
                <a:gridCol w="171302">
                  <a:extLst>
                    <a:ext uri="{9D8B030D-6E8A-4147-A177-3AD203B41FA5}">
                      <a16:colId xmlns:a16="http://schemas.microsoft.com/office/drawing/2014/main" val="2393276642"/>
                    </a:ext>
                  </a:extLst>
                </a:gridCol>
                <a:gridCol w="171302">
                  <a:extLst>
                    <a:ext uri="{9D8B030D-6E8A-4147-A177-3AD203B41FA5}">
                      <a16:colId xmlns:a16="http://schemas.microsoft.com/office/drawing/2014/main" val="3734601718"/>
                    </a:ext>
                  </a:extLst>
                </a:gridCol>
                <a:gridCol w="335546">
                  <a:extLst>
                    <a:ext uri="{9D8B030D-6E8A-4147-A177-3AD203B41FA5}">
                      <a16:colId xmlns:a16="http://schemas.microsoft.com/office/drawing/2014/main" val="2041271550"/>
                    </a:ext>
                  </a:extLst>
                </a:gridCol>
                <a:gridCol w="171302">
                  <a:extLst>
                    <a:ext uri="{9D8B030D-6E8A-4147-A177-3AD203B41FA5}">
                      <a16:colId xmlns:a16="http://schemas.microsoft.com/office/drawing/2014/main" val="3706015884"/>
                    </a:ext>
                  </a:extLst>
                </a:gridCol>
                <a:gridCol w="171302">
                  <a:extLst>
                    <a:ext uri="{9D8B030D-6E8A-4147-A177-3AD203B41FA5}">
                      <a16:colId xmlns:a16="http://schemas.microsoft.com/office/drawing/2014/main" val="248937640"/>
                    </a:ext>
                  </a:extLst>
                </a:gridCol>
              </a:tblGrid>
              <a:tr h="174728">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1270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pPr algn="ctr"/>
                      <a:r>
                        <a:rPr kumimoji="1" lang="en-US" altLang="ja-JP" sz="800" dirty="0">
                          <a:solidFill>
                            <a:schemeClr val="tx1"/>
                          </a:solidFill>
                        </a:rPr>
                        <a:t>…</a:t>
                      </a:r>
                      <a:endParaRPr kumimoji="1" lang="ja-JP" altLang="en-US" sz="800">
                        <a:solidFill>
                          <a:schemeClr val="tx1"/>
                        </a:solidFill>
                      </a:endParaRPr>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05681419"/>
                  </a:ext>
                </a:extLst>
              </a:tr>
            </a:tbl>
          </a:graphicData>
        </a:graphic>
      </p:graphicFrame>
      <p:sp>
        <p:nvSpPr>
          <p:cNvPr id="19" name="テキスト ボックス 18">
            <a:extLst>
              <a:ext uri="{FF2B5EF4-FFF2-40B4-BE49-F238E27FC236}">
                <a16:creationId xmlns:a16="http://schemas.microsoft.com/office/drawing/2014/main" id="{81EB34B6-30DF-8048-BF63-1487D2AB66D3}"/>
              </a:ext>
            </a:extLst>
          </p:cNvPr>
          <p:cNvSpPr txBox="1"/>
          <p:nvPr/>
        </p:nvSpPr>
        <p:spPr>
          <a:xfrm>
            <a:off x="2719227" y="3930838"/>
            <a:ext cx="1103201" cy="338554"/>
          </a:xfrm>
          <a:prstGeom prst="rect">
            <a:avLst/>
          </a:prstGeom>
          <a:noFill/>
        </p:spPr>
        <p:txBody>
          <a:bodyPr wrap="square" rtlCol="0">
            <a:spAutoFit/>
          </a:bodyPr>
          <a:lstStyle/>
          <a:p>
            <a:pPr algn="ctr" fontAlgn="auto">
              <a:spcBef>
                <a:spcPts val="0"/>
              </a:spcBef>
              <a:spcAft>
                <a:spcPts val="0"/>
              </a:spcAft>
            </a:pPr>
            <a:r>
              <a:rPr lang="ja-JP" altLang="en-US" sz="1600">
                <a:solidFill>
                  <a:prstClr val="black"/>
                </a:solidFill>
                <a:latin typeface="游ゴシック" panose="020F0502020204030204"/>
                <a:ea typeface="游ゴシック" panose="020B0400000000000000" pitchFamily="34" charset="-128"/>
              </a:rPr>
              <a:t>分散表現</a:t>
            </a:r>
          </a:p>
        </p:txBody>
      </p:sp>
      <p:sp>
        <p:nvSpPr>
          <p:cNvPr id="20" name="テキスト ボックス 19">
            <a:extLst>
              <a:ext uri="{FF2B5EF4-FFF2-40B4-BE49-F238E27FC236}">
                <a16:creationId xmlns:a16="http://schemas.microsoft.com/office/drawing/2014/main" id="{5BB72B5F-4495-2E46-A9E3-DEBC7350164F}"/>
              </a:ext>
            </a:extLst>
          </p:cNvPr>
          <p:cNvSpPr txBox="1"/>
          <p:nvPr/>
        </p:nvSpPr>
        <p:spPr>
          <a:xfrm>
            <a:off x="2761241" y="5995803"/>
            <a:ext cx="1005403" cy="338554"/>
          </a:xfrm>
          <a:prstGeom prst="rect">
            <a:avLst/>
          </a:prstGeom>
          <a:noFill/>
        </p:spPr>
        <p:txBody>
          <a:bodyPr wrap="none" rtlCol="0">
            <a:spAutoFit/>
          </a:bodyPr>
          <a:lstStyle/>
          <a:p>
            <a:pPr fontAlgn="auto">
              <a:spcBef>
                <a:spcPts val="0"/>
              </a:spcBef>
              <a:spcAft>
                <a:spcPts val="0"/>
              </a:spcAft>
            </a:pPr>
            <a:r>
              <a:rPr lang="ja-JP" altLang="en-US" sz="1600">
                <a:solidFill>
                  <a:prstClr val="black"/>
                </a:solidFill>
                <a:latin typeface="游ゴシック" panose="020F0502020204030204"/>
                <a:ea typeface="游ゴシック" panose="020B0400000000000000" pitchFamily="34" charset="-128"/>
              </a:rPr>
              <a:t>分散表現</a:t>
            </a:r>
          </a:p>
        </p:txBody>
      </p:sp>
      <p:sp>
        <p:nvSpPr>
          <p:cNvPr id="21" name="上下矢印 20">
            <a:extLst>
              <a:ext uri="{FF2B5EF4-FFF2-40B4-BE49-F238E27FC236}">
                <a16:creationId xmlns:a16="http://schemas.microsoft.com/office/drawing/2014/main" id="{47A19D3F-BC06-6343-A0AD-CD4857E7B981}"/>
              </a:ext>
            </a:extLst>
          </p:cNvPr>
          <p:cNvSpPr/>
          <p:nvPr/>
        </p:nvSpPr>
        <p:spPr>
          <a:xfrm>
            <a:off x="3069975" y="4249410"/>
            <a:ext cx="341999" cy="1341840"/>
          </a:xfrm>
          <a:prstGeom prst="upDownArrow">
            <a:avLst/>
          </a:prstGeom>
          <a:solidFill>
            <a:srgbClr val="ED7D31">
              <a:lumMod val="60000"/>
              <a:lumOff val="40000"/>
            </a:srgbClr>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22" name="テキスト ボックス 21">
            <a:extLst>
              <a:ext uri="{FF2B5EF4-FFF2-40B4-BE49-F238E27FC236}">
                <a16:creationId xmlns:a16="http://schemas.microsoft.com/office/drawing/2014/main" id="{42BA70F0-4EE8-3B4B-A4EF-7B1E0A228907}"/>
              </a:ext>
            </a:extLst>
          </p:cNvPr>
          <p:cNvSpPr txBox="1"/>
          <p:nvPr/>
        </p:nvSpPr>
        <p:spPr>
          <a:xfrm>
            <a:off x="2350873" y="4615313"/>
            <a:ext cx="1826141" cy="584775"/>
          </a:xfrm>
          <a:prstGeom prst="rect">
            <a:avLst/>
          </a:prstGeom>
          <a:solidFill>
            <a:sysClr val="window" lastClr="FFFFFF"/>
          </a:solidFill>
          <a:ln>
            <a:solidFill>
              <a:srgbClr val="44546A"/>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34" charset="-128"/>
              </a:rPr>
              <a:t>コサイン類似度が</a:t>
            </a:r>
            <a:endParaRPr kumimoji="0" lang="en-US" altLang="ja-JP" sz="16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34" charset="-128"/>
              </a:rPr>
              <a:t>高いものを探す</a:t>
            </a:r>
          </a:p>
        </p:txBody>
      </p:sp>
      <p:graphicFrame>
        <p:nvGraphicFramePr>
          <p:cNvPr id="23" name="表 39">
            <a:extLst>
              <a:ext uri="{FF2B5EF4-FFF2-40B4-BE49-F238E27FC236}">
                <a16:creationId xmlns:a16="http://schemas.microsoft.com/office/drawing/2014/main" id="{AF6865C1-3719-2B4E-9FC5-9E027302C065}"/>
              </a:ext>
            </a:extLst>
          </p:cNvPr>
          <p:cNvGraphicFramePr>
            <a:graphicFrameLocks noGrp="1"/>
          </p:cNvGraphicFramePr>
          <p:nvPr>
            <p:extLst>
              <p:ext uri="{D42A27DB-BD31-4B8C-83A1-F6EECF244321}">
                <p14:modId xmlns:p14="http://schemas.microsoft.com/office/powerpoint/2010/main" val="2165808075"/>
              </p:ext>
            </p:extLst>
          </p:nvPr>
        </p:nvGraphicFramePr>
        <p:xfrm>
          <a:off x="2730597" y="5699467"/>
          <a:ext cx="1020754" cy="174728"/>
        </p:xfrm>
        <a:graphic>
          <a:graphicData uri="http://schemas.openxmlformats.org/drawingml/2006/table">
            <a:tbl>
              <a:tblPr firstRow="1" bandRow="1"/>
              <a:tblGrid>
                <a:gridCol w="171302">
                  <a:extLst>
                    <a:ext uri="{9D8B030D-6E8A-4147-A177-3AD203B41FA5}">
                      <a16:colId xmlns:a16="http://schemas.microsoft.com/office/drawing/2014/main" val="2393276642"/>
                    </a:ext>
                  </a:extLst>
                </a:gridCol>
                <a:gridCol w="171302">
                  <a:extLst>
                    <a:ext uri="{9D8B030D-6E8A-4147-A177-3AD203B41FA5}">
                      <a16:colId xmlns:a16="http://schemas.microsoft.com/office/drawing/2014/main" val="3734601718"/>
                    </a:ext>
                  </a:extLst>
                </a:gridCol>
                <a:gridCol w="335546">
                  <a:extLst>
                    <a:ext uri="{9D8B030D-6E8A-4147-A177-3AD203B41FA5}">
                      <a16:colId xmlns:a16="http://schemas.microsoft.com/office/drawing/2014/main" val="2041271550"/>
                    </a:ext>
                  </a:extLst>
                </a:gridCol>
                <a:gridCol w="171302">
                  <a:extLst>
                    <a:ext uri="{9D8B030D-6E8A-4147-A177-3AD203B41FA5}">
                      <a16:colId xmlns:a16="http://schemas.microsoft.com/office/drawing/2014/main" val="3706015884"/>
                    </a:ext>
                  </a:extLst>
                </a:gridCol>
                <a:gridCol w="171302">
                  <a:extLst>
                    <a:ext uri="{9D8B030D-6E8A-4147-A177-3AD203B41FA5}">
                      <a16:colId xmlns:a16="http://schemas.microsoft.com/office/drawing/2014/main" val="248937640"/>
                    </a:ext>
                  </a:extLst>
                </a:gridCol>
              </a:tblGrid>
              <a:tr h="174728">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1270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pPr algn="ctr"/>
                      <a:r>
                        <a:rPr kumimoji="1" lang="en-US" altLang="ja-JP" sz="800" dirty="0">
                          <a:solidFill>
                            <a:schemeClr val="tx1"/>
                          </a:solidFill>
                        </a:rPr>
                        <a:t>…</a:t>
                      </a:r>
                      <a:endParaRPr kumimoji="1" lang="ja-JP" altLang="en-US" sz="800">
                        <a:solidFill>
                          <a:schemeClr val="tx1"/>
                        </a:solidFill>
                      </a:endParaRPr>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endParaRPr kumimoji="1" lang="ja-JP" altLang="en-US" sz="800"/>
                    </a:p>
                  </a:txBody>
                  <a:tcPr marL="43510" marR="43510" marT="21756" marB="21756">
                    <a:lnL w="63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05681419"/>
                  </a:ext>
                </a:extLst>
              </a:tr>
            </a:tbl>
          </a:graphicData>
        </a:graphic>
      </p:graphicFrame>
      <p:sp>
        <p:nvSpPr>
          <p:cNvPr id="27" name="1 つの角を切り取った四角形 26">
            <a:extLst>
              <a:ext uri="{FF2B5EF4-FFF2-40B4-BE49-F238E27FC236}">
                <a16:creationId xmlns:a16="http://schemas.microsoft.com/office/drawing/2014/main" id="{2B9B7ECD-5A90-7D4B-893F-B6C8D9015183}"/>
              </a:ext>
            </a:extLst>
          </p:cNvPr>
          <p:cNvSpPr/>
          <p:nvPr/>
        </p:nvSpPr>
        <p:spPr>
          <a:xfrm>
            <a:off x="994044" y="5460003"/>
            <a:ext cx="600740" cy="600740"/>
          </a:xfrm>
          <a:prstGeom prst="snip1Rect">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28" name="テキスト ボックス 27">
            <a:extLst>
              <a:ext uri="{FF2B5EF4-FFF2-40B4-BE49-F238E27FC236}">
                <a16:creationId xmlns:a16="http://schemas.microsoft.com/office/drawing/2014/main" id="{3808EDB6-3609-3F48-929F-881508D7913E}"/>
              </a:ext>
            </a:extLst>
          </p:cNvPr>
          <p:cNvSpPr txBox="1"/>
          <p:nvPr/>
        </p:nvSpPr>
        <p:spPr>
          <a:xfrm>
            <a:off x="73567" y="6082211"/>
            <a:ext cx="2441694" cy="584775"/>
          </a:xfrm>
          <a:prstGeom prst="rect">
            <a:avLst/>
          </a:prstGeom>
          <a:solidFill>
            <a:schemeClr val="bg1"/>
          </a:solidFill>
        </p:spPr>
        <p:txBody>
          <a:bodyPr wrap="none" rtlCol="0">
            <a:spAutoFit/>
          </a:bodyPr>
          <a:lstStyle/>
          <a:p>
            <a:pPr algn="ctr" fontAlgn="auto">
              <a:spcBef>
                <a:spcPts val="0"/>
              </a:spcBef>
              <a:spcAft>
                <a:spcPts val="0"/>
              </a:spcAft>
            </a:pPr>
            <a:r>
              <a:rPr lang="ja-JP" altLang="en-US" sz="1600">
                <a:solidFill>
                  <a:prstClr val="black"/>
                </a:solidFill>
                <a:latin typeface="游ゴシック" panose="020F0502020204030204"/>
                <a:ea typeface="游ゴシック" panose="020B0400000000000000" pitchFamily="34" charset="-128"/>
              </a:rPr>
              <a:t>タグを付与したい問題の</a:t>
            </a:r>
            <a:endParaRPr lang="en-US" altLang="ja-JP" sz="1600" dirty="0">
              <a:solidFill>
                <a:prstClr val="black"/>
              </a:solidFill>
              <a:latin typeface="游ゴシック" panose="020F0502020204030204"/>
              <a:ea typeface="游ゴシック" panose="020B0400000000000000" pitchFamily="34" charset="-128"/>
            </a:endParaRPr>
          </a:p>
          <a:p>
            <a:pPr algn="ctr" fontAlgn="auto">
              <a:spcBef>
                <a:spcPts val="0"/>
              </a:spcBef>
              <a:spcAft>
                <a:spcPts val="0"/>
              </a:spcAft>
            </a:pPr>
            <a:r>
              <a:rPr lang="ja-JP" altLang="en-US" sz="1600">
                <a:solidFill>
                  <a:prstClr val="black"/>
                </a:solidFill>
                <a:latin typeface="游ゴシック" panose="020F0502020204030204"/>
                <a:ea typeface="游ゴシック" panose="020B0400000000000000" pitchFamily="34" charset="-128"/>
              </a:rPr>
              <a:t>解答</a:t>
            </a:r>
          </a:p>
        </p:txBody>
      </p:sp>
      <p:sp>
        <p:nvSpPr>
          <p:cNvPr id="35" name="1 つの角を切り取った四角形 34">
            <a:extLst>
              <a:ext uri="{FF2B5EF4-FFF2-40B4-BE49-F238E27FC236}">
                <a16:creationId xmlns:a16="http://schemas.microsoft.com/office/drawing/2014/main" id="{1B344518-DB1E-514D-A0A7-D8D90400A111}"/>
              </a:ext>
            </a:extLst>
          </p:cNvPr>
          <p:cNvSpPr/>
          <p:nvPr/>
        </p:nvSpPr>
        <p:spPr>
          <a:xfrm>
            <a:off x="859945" y="3469930"/>
            <a:ext cx="600740" cy="600740"/>
          </a:xfrm>
          <a:prstGeom prst="snip1Rect">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36" name="1 つの角を切り取った四角形 35">
            <a:extLst>
              <a:ext uri="{FF2B5EF4-FFF2-40B4-BE49-F238E27FC236}">
                <a16:creationId xmlns:a16="http://schemas.microsoft.com/office/drawing/2014/main" id="{BD83274F-35AB-D043-BE25-51A21201BE9D}"/>
              </a:ext>
            </a:extLst>
          </p:cNvPr>
          <p:cNvSpPr/>
          <p:nvPr/>
        </p:nvSpPr>
        <p:spPr>
          <a:xfrm>
            <a:off x="1012345" y="3622330"/>
            <a:ext cx="600740" cy="600740"/>
          </a:xfrm>
          <a:prstGeom prst="snip1Rect">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37" name="1 つの角を切り取った四角形 36">
            <a:extLst>
              <a:ext uri="{FF2B5EF4-FFF2-40B4-BE49-F238E27FC236}">
                <a16:creationId xmlns:a16="http://schemas.microsoft.com/office/drawing/2014/main" id="{E38DFDC5-50EF-CD42-936F-B3BF04188F18}"/>
              </a:ext>
            </a:extLst>
          </p:cNvPr>
          <p:cNvSpPr/>
          <p:nvPr/>
        </p:nvSpPr>
        <p:spPr>
          <a:xfrm>
            <a:off x="1164745" y="3774730"/>
            <a:ext cx="600740" cy="600740"/>
          </a:xfrm>
          <a:prstGeom prst="snip1Rect">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38" name="右矢印 37">
            <a:extLst>
              <a:ext uri="{FF2B5EF4-FFF2-40B4-BE49-F238E27FC236}">
                <a16:creationId xmlns:a16="http://schemas.microsoft.com/office/drawing/2014/main" id="{4A8DFF5A-DD0F-EB4A-8085-67523A7EA962}"/>
              </a:ext>
            </a:extLst>
          </p:cNvPr>
          <p:cNvSpPr/>
          <p:nvPr/>
        </p:nvSpPr>
        <p:spPr>
          <a:xfrm>
            <a:off x="1965869" y="3814611"/>
            <a:ext cx="470653" cy="350874"/>
          </a:xfrm>
          <a:prstGeom prst="rightArrow">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39" name="テキスト ボックス 38">
            <a:extLst>
              <a:ext uri="{FF2B5EF4-FFF2-40B4-BE49-F238E27FC236}">
                <a16:creationId xmlns:a16="http://schemas.microsoft.com/office/drawing/2014/main" id="{59833622-7DAB-1248-86EE-487938637492}"/>
              </a:ext>
            </a:extLst>
          </p:cNvPr>
          <p:cNvSpPr txBox="1"/>
          <p:nvPr/>
        </p:nvSpPr>
        <p:spPr>
          <a:xfrm>
            <a:off x="-326623" y="4398964"/>
            <a:ext cx="294181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34" charset="-128"/>
              </a:rPr>
              <a:t>タグ付与済みの問題の</a:t>
            </a:r>
            <a:endParaRPr kumimoji="0" lang="en-US" altLang="ja-JP" sz="16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34"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34" charset="-128"/>
              </a:rPr>
              <a:t>解答</a:t>
            </a:r>
          </a:p>
        </p:txBody>
      </p:sp>
      <p:sp>
        <p:nvSpPr>
          <p:cNvPr id="41" name="大波 40">
            <a:extLst>
              <a:ext uri="{FF2B5EF4-FFF2-40B4-BE49-F238E27FC236}">
                <a16:creationId xmlns:a16="http://schemas.microsoft.com/office/drawing/2014/main" id="{BBE9049F-4FAA-C741-A679-8B96EB012F2B}"/>
              </a:ext>
            </a:extLst>
          </p:cNvPr>
          <p:cNvSpPr/>
          <p:nvPr/>
        </p:nvSpPr>
        <p:spPr>
          <a:xfrm rot="5400000">
            <a:off x="1900675" y="3920586"/>
            <a:ext cx="479701" cy="111931"/>
          </a:xfrm>
          <a:prstGeom prst="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右矢印 42">
            <a:extLst>
              <a:ext uri="{FF2B5EF4-FFF2-40B4-BE49-F238E27FC236}">
                <a16:creationId xmlns:a16="http://schemas.microsoft.com/office/drawing/2014/main" id="{BE4B2F7E-159A-7A41-8073-E045BB914717}"/>
              </a:ext>
            </a:extLst>
          </p:cNvPr>
          <p:cNvSpPr/>
          <p:nvPr/>
        </p:nvSpPr>
        <p:spPr>
          <a:xfrm>
            <a:off x="1964301" y="5598212"/>
            <a:ext cx="470653" cy="350874"/>
          </a:xfrm>
          <a:prstGeom prst="rightArrow">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44" name="大波 43">
            <a:extLst>
              <a:ext uri="{FF2B5EF4-FFF2-40B4-BE49-F238E27FC236}">
                <a16:creationId xmlns:a16="http://schemas.microsoft.com/office/drawing/2014/main" id="{0656F301-25A2-EA42-831D-33586BD78B1F}"/>
              </a:ext>
            </a:extLst>
          </p:cNvPr>
          <p:cNvSpPr/>
          <p:nvPr/>
        </p:nvSpPr>
        <p:spPr>
          <a:xfrm rot="5400000">
            <a:off x="1899107" y="5704187"/>
            <a:ext cx="479701" cy="111931"/>
          </a:xfrm>
          <a:prstGeom prst="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6" name="表 7">
            <a:extLst>
              <a:ext uri="{FF2B5EF4-FFF2-40B4-BE49-F238E27FC236}">
                <a16:creationId xmlns:a16="http://schemas.microsoft.com/office/drawing/2014/main" id="{B40D5568-EB0E-AF41-B65A-464756A8FAE4}"/>
              </a:ext>
            </a:extLst>
          </p:cNvPr>
          <p:cNvGraphicFramePr>
            <a:graphicFrameLocks noGrp="1"/>
          </p:cNvGraphicFramePr>
          <p:nvPr>
            <p:extLst>
              <p:ext uri="{D42A27DB-BD31-4B8C-83A1-F6EECF244321}">
                <p14:modId xmlns:p14="http://schemas.microsoft.com/office/powerpoint/2010/main" val="977117152"/>
              </p:ext>
            </p:extLst>
          </p:nvPr>
        </p:nvGraphicFramePr>
        <p:xfrm>
          <a:off x="4603022" y="3756189"/>
          <a:ext cx="4393762" cy="2015144"/>
        </p:xfrm>
        <a:graphic>
          <a:graphicData uri="http://schemas.openxmlformats.org/drawingml/2006/table">
            <a:tbl>
              <a:tblPr firstRow="1" bandRow="1"/>
              <a:tblGrid>
                <a:gridCol w="838200">
                  <a:extLst>
                    <a:ext uri="{9D8B030D-6E8A-4147-A177-3AD203B41FA5}">
                      <a16:colId xmlns:a16="http://schemas.microsoft.com/office/drawing/2014/main" val="607698995"/>
                    </a:ext>
                  </a:extLst>
                </a:gridCol>
                <a:gridCol w="1292543">
                  <a:extLst>
                    <a:ext uri="{9D8B030D-6E8A-4147-A177-3AD203B41FA5}">
                      <a16:colId xmlns:a16="http://schemas.microsoft.com/office/drawing/2014/main" val="705182720"/>
                    </a:ext>
                  </a:extLst>
                </a:gridCol>
                <a:gridCol w="1008584">
                  <a:extLst>
                    <a:ext uri="{9D8B030D-6E8A-4147-A177-3AD203B41FA5}">
                      <a16:colId xmlns:a16="http://schemas.microsoft.com/office/drawing/2014/main" val="1129656050"/>
                    </a:ext>
                  </a:extLst>
                </a:gridCol>
                <a:gridCol w="1254435">
                  <a:extLst>
                    <a:ext uri="{9D8B030D-6E8A-4147-A177-3AD203B41FA5}">
                      <a16:colId xmlns:a16="http://schemas.microsoft.com/office/drawing/2014/main" val="3837439301"/>
                    </a:ext>
                  </a:extLst>
                </a:gridCol>
              </a:tblGrid>
              <a:tr h="674024">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類似度順位</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ソースコード</a:t>
                      </a:r>
                      <a:r>
                        <a:rPr kumimoji="1" lang="en-US" altLang="ja-JP" sz="1600" dirty="0"/>
                        <a:t>ID</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コサイン類似度</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提出された問題</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386924"/>
                  </a:ext>
                </a:extLst>
              </a:tr>
              <a:tr h="27798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1</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hoge_1</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0.70</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abc1_a</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323887222"/>
                  </a:ext>
                </a:extLst>
              </a:tr>
              <a:tr h="27798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2</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hoge_2</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0.60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abc1_d</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436818359"/>
                  </a:ext>
                </a:extLst>
              </a:tr>
              <a:tr h="234443">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89983106"/>
                  </a:ext>
                </a:extLst>
              </a:tr>
              <a:tr h="27798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20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hoge_7</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0.50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abc2_a</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832628302"/>
                  </a:ext>
                </a:extLst>
              </a:tr>
            </a:tbl>
          </a:graphicData>
        </a:graphic>
      </p:graphicFrame>
    </p:spTree>
    <p:extLst>
      <p:ext uri="{BB962C8B-B14F-4D97-AF65-F5344CB8AC3E}">
        <p14:creationId xmlns:p14="http://schemas.microsoft.com/office/powerpoint/2010/main" val="855019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BD3221-ECBB-164F-B447-DC9C3038C608}"/>
              </a:ext>
            </a:extLst>
          </p:cNvPr>
          <p:cNvSpPr>
            <a:spLocks noGrp="1"/>
          </p:cNvSpPr>
          <p:nvPr>
            <p:ph type="title"/>
          </p:nvPr>
        </p:nvSpPr>
        <p:spPr/>
        <p:txBody>
          <a:bodyPr/>
          <a:lstStyle/>
          <a:p>
            <a:r>
              <a:rPr kumimoji="1" lang="en-US" altLang="ja-JP" dirty="0"/>
              <a:t>STEP5: </a:t>
            </a:r>
            <a:r>
              <a:rPr kumimoji="1" lang="ja-JP" altLang="en-US"/>
              <a:t>付与するタグの提案</a:t>
            </a:r>
          </a:p>
        </p:txBody>
      </p:sp>
      <p:sp>
        <p:nvSpPr>
          <p:cNvPr id="4" name="日付プレースホルダー 3">
            <a:extLst>
              <a:ext uri="{FF2B5EF4-FFF2-40B4-BE49-F238E27FC236}">
                <a16:creationId xmlns:a16="http://schemas.microsoft.com/office/drawing/2014/main" id="{47BDBE32-FDEA-C748-8C24-AE0A7D291425}"/>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7035578A-7748-DA40-9C12-E317DDC5EE10}"/>
              </a:ext>
            </a:extLst>
          </p:cNvPr>
          <p:cNvSpPr>
            <a:spLocks noGrp="1"/>
          </p:cNvSpPr>
          <p:nvPr>
            <p:ph type="sldNum" sz="quarter" idx="12"/>
          </p:nvPr>
        </p:nvSpPr>
        <p:spPr/>
        <p:txBody>
          <a:bodyPr/>
          <a:lstStyle/>
          <a:p>
            <a:pPr>
              <a:defRPr/>
            </a:pPr>
            <a:fld id="{B12562F3-4A2F-4E07-B7D3-3E764FB0DEC6}" type="slidenum">
              <a:rPr lang="en-US" altLang="ja-JP" smtClean="0"/>
              <a:pPr>
                <a:defRPr/>
              </a:pPr>
              <a:t>11</a:t>
            </a:fld>
            <a:endParaRPr lang="en-US" altLang="ja-JP"/>
          </a:p>
        </p:txBody>
      </p:sp>
      <p:pic>
        <p:nvPicPr>
          <p:cNvPr id="11" name="図 10" descr="ダイアグラム&#10;&#10;自動的に生成された説明">
            <a:extLst>
              <a:ext uri="{FF2B5EF4-FFF2-40B4-BE49-F238E27FC236}">
                <a16:creationId xmlns:a16="http://schemas.microsoft.com/office/drawing/2014/main" id="{F4C37115-012A-F04A-AD79-03F4A3867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8383"/>
            <a:ext cx="9144000" cy="3836935"/>
          </a:xfrm>
          <a:prstGeom prst="rect">
            <a:avLst/>
          </a:prstGeom>
        </p:spPr>
      </p:pic>
    </p:spTree>
    <p:extLst>
      <p:ext uri="{BB962C8B-B14F-4D97-AF65-F5344CB8AC3E}">
        <p14:creationId xmlns:p14="http://schemas.microsoft.com/office/powerpoint/2010/main" val="158118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84791A1C-DBFA-7145-876A-DC3BC5C6254F}"/>
              </a:ext>
            </a:extLst>
          </p:cNvPr>
          <p:cNvSpPr/>
          <p:nvPr/>
        </p:nvSpPr>
        <p:spPr>
          <a:xfrm>
            <a:off x="468312" y="6038907"/>
            <a:ext cx="1150938" cy="62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B33EAF9-2300-0E4F-9892-DA4D85897CD0}"/>
              </a:ext>
            </a:extLst>
          </p:cNvPr>
          <p:cNvSpPr>
            <a:spLocks noGrp="1"/>
          </p:cNvSpPr>
          <p:nvPr>
            <p:ph type="title"/>
          </p:nvPr>
        </p:nvSpPr>
        <p:spPr/>
        <p:txBody>
          <a:bodyPr/>
          <a:lstStyle/>
          <a:p>
            <a:r>
              <a:rPr lang="en-US" altLang="ja-JP" dirty="0">
                <a:solidFill>
                  <a:srgbClr val="000000"/>
                </a:solidFill>
              </a:rPr>
              <a:t>STEP5: </a:t>
            </a:r>
            <a:r>
              <a:rPr lang="ja-JP" altLang="en-US">
                <a:solidFill>
                  <a:srgbClr val="000000"/>
                </a:solidFill>
              </a:rPr>
              <a:t>付与するタグの提案</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C569185-0A60-C84E-ABB9-6BDF0EC16CA6}"/>
                  </a:ext>
                </a:extLst>
              </p:cNvPr>
              <p:cNvSpPr>
                <a:spLocks noGrp="1"/>
              </p:cNvSpPr>
              <p:nvPr>
                <p:ph idx="1"/>
              </p:nvPr>
            </p:nvSpPr>
            <p:spPr/>
            <p:txBody>
              <a:bodyPr/>
              <a:lstStyle/>
              <a:p>
                <a:pPr marL="457200" indent="-457200">
                  <a:buFont typeface="+mj-lt"/>
                  <a:buAutoNum type="arabicPeriod"/>
                </a:pPr>
                <a:r>
                  <a:rPr lang="en-US" altLang="ja-JP" sz="2400" dirty="0"/>
                  <a:t>STEP4</a:t>
                </a:r>
                <a:r>
                  <a:rPr lang="ja-JP" altLang="en-US" sz="2400"/>
                  <a:t>で特定した問題のタグを取得する</a:t>
                </a:r>
                <a:endParaRPr lang="en-US" altLang="ja-JP" sz="2400" dirty="0"/>
              </a:p>
              <a:p>
                <a:pPr marL="857250" lvl="1" indent="-457200"/>
                <a:r>
                  <a:rPr lang="ja-JP" altLang="en-US" sz="2000"/>
                  <a:t>タグは</a:t>
                </a:r>
                <a:r>
                  <a:rPr lang="en-US" altLang="ja-JP" sz="2000" dirty="0"/>
                  <a:t>1</a:t>
                </a:r>
                <a:r>
                  <a:rPr lang="ja-JP" altLang="en-US" sz="2000"/>
                  <a:t>つの問題につき複数付与されている場合もある</a:t>
                </a:r>
                <a:endParaRPr lang="en-US" altLang="ja-JP" sz="2000" dirty="0"/>
              </a:p>
              <a:p>
                <a:pPr marL="457200" indent="-457200">
                  <a:buFont typeface="+mj-lt"/>
                  <a:buAutoNum type="arabicPeriod"/>
                </a:pPr>
                <a:r>
                  <a:rPr lang="ja-JP" altLang="en-US" sz="2400" dirty="0"/>
                  <a:t>あるタグにおける</a:t>
                </a:r>
                <a14:m>
                  <m:oMath xmlns:m="http://schemas.openxmlformats.org/officeDocument/2006/math">
                    <m:d>
                      <m:dPr>
                        <m:ctrlPr>
                          <a:rPr lang="en-US" altLang="ja-JP" sz="2400" i="1" dirty="0">
                            <a:latin typeface="Cambria Math" panose="02040503050406030204" pitchFamily="18" charset="0"/>
                          </a:rPr>
                        </m:ctrlPr>
                      </m:dPr>
                      <m:e>
                        <m:r>
                          <a:rPr lang="ja-JP" altLang="en-US" sz="2400" i="1" dirty="0">
                            <a:latin typeface="Cambria Math" panose="02040503050406030204" pitchFamily="18" charset="0"/>
                          </a:rPr>
                          <m:t>コサイン</m:t>
                        </m:r>
                        <m:r>
                          <a:rPr lang="ja-JP" altLang="en-US" sz="2400" i="1">
                            <a:latin typeface="Cambria Math" panose="02040503050406030204" pitchFamily="18" charset="0"/>
                          </a:rPr>
                          <m:t>類似度</m:t>
                        </m:r>
                      </m:e>
                    </m:d>
                    <m:r>
                      <a:rPr lang="en-US" altLang="ja-JP" sz="2400" i="1" dirty="0">
                        <a:latin typeface="Cambria Math" panose="02040503050406030204" pitchFamily="18" charset="0"/>
                      </a:rPr>
                      <m:t>×</m:t>
                    </m:r>
                    <m:d>
                      <m:dPr>
                        <m:ctrlPr>
                          <a:rPr lang="en-US" altLang="ja-JP" sz="2400" i="1" dirty="0">
                            <a:latin typeface="Cambria Math" panose="02040503050406030204" pitchFamily="18" charset="0"/>
                          </a:rPr>
                        </m:ctrlPr>
                      </m:dPr>
                      <m:e>
                        <m:r>
                          <a:rPr lang="ja-JP" altLang="en-US" sz="2400" i="1" dirty="0">
                            <a:latin typeface="Cambria Math" panose="02040503050406030204" pitchFamily="18" charset="0"/>
                          </a:rPr>
                          <m:t>タグが占める割合</m:t>
                        </m:r>
                      </m:e>
                    </m:d>
                  </m:oMath>
                </a14:m>
                <a:r>
                  <a:rPr lang="ja-JP" altLang="en-US" sz="2400" dirty="0"/>
                  <a:t>の</a:t>
                </a:r>
                <a:r>
                  <a:rPr lang="ja-JP" altLang="en-US" sz="2400"/>
                  <a:t>合計を提案度と呼び，これを各タグで計算する．</a:t>
                </a:r>
                <a:endParaRPr lang="en-US" altLang="ja-JP" sz="2400" dirty="0"/>
              </a:p>
              <a:p>
                <a:pPr marL="457200" indent="-457200">
                  <a:buFont typeface="+mj-lt"/>
                  <a:buAutoNum type="arabicPeriod"/>
                </a:pPr>
                <a:r>
                  <a:rPr lang="ja-JP" altLang="en-US" sz="2400"/>
                  <a:t>提案度により降順にソートし，順位が上のタグから順に付与することを提案する</a:t>
                </a:r>
                <a:endParaRPr lang="en-US" altLang="ja-JP" sz="2400" dirty="0"/>
              </a:p>
              <a:p>
                <a:endParaRPr kumimoji="1" lang="ja-JP" altLang="en-US" sz="2400"/>
              </a:p>
            </p:txBody>
          </p:sp>
        </mc:Choice>
        <mc:Fallback xmlns="">
          <p:sp>
            <p:nvSpPr>
              <p:cNvPr id="3" name="コンテンツ プレースホルダー 2">
                <a:extLst>
                  <a:ext uri="{FF2B5EF4-FFF2-40B4-BE49-F238E27FC236}">
                    <a16:creationId xmlns:a16="http://schemas.microsoft.com/office/drawing/2014/main" id="{8C569185-0A60-C84E-ABB9-6BDF0EC16CA6}"/>
                  </a:ext>
                </a:extLst>
              </p:cNvPr>
              <p:cNvSpPr>
                <a:spLocks noGrp="1" noRot="1" noChangeAspect="1" noMove="1" noResize="1" noEditPoints="1" noAdjustHandles="1" noChangeArrowheads="1" noChangeShapeType="1" noTextEdit="1"/>
              </p:cNvSpPr>
              <p:nvPr>
                <p:ph idx="1"/>
              </p:nvPr>
            </p:nvSpPr>
            <p:spPr>
              <a:blipFill>
                <a:blip r:embed="rId3"/>
                <a:stretch>
                  <a:fillRect l="-1080" t="-1681" r="-926"/>
                </a:stretch>
              </a:blipFill>
            </p:spPr>
            <p:txBody>
              <a:bodyPr/>
              <a:lstStyle/>
              <a:p>
                <a:r>
                  <a:rPr lang="ja-JP" altLang="en-US">
                    <a:noFill/>
                  </a:rPr>
                  <a:t> </a:t>
                </a:r>
              </a:p>
            </p:txBody>
          </p:sp>
        </mc:Fallback>
      </mc:AlternateContent>
      <p:sp>
        <p:nvSpPr>
          <p:cNvPr id="4" name="日付プレースホルダー 3">
            <a:extLst>
              <a:ext uri="{FF2B5EF4-FFF2-40B4-BE49-F238E27FC236}">
                <a16:creationId xmlns:a16="http://schemas.microsoft.com/office/drawing/2014/main" id="{3EF51AE2-86D4-014A-903A-D47990C62F3F}"/>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C5D1366C-2376-044C-B40D-207EA0B87660}"/>
              </a:ext>
            </a:extLst>
          </p:cNvPr>
          <p:cNvSpPr>
            <a:spLocks noGrp="1"/>
          </p:cNvSpPr>
          <p:nvPr>
            <p:ph type="sldNum" sz="quarter" idx="12"/>
          </p:nvPr>
        </p:nvSpPr>
        <p:spPr/>
        <p:txBody>
          <a:bodyPr/>
          <a:lstStyle/>
          <a:p>
            <a:pPr>
              <a:defRPr/>
            </a:pPr>
            <a:fld id="{B12562F3-4A2F-4E07-B7D3-3E764FB0DEC6}" type="slidenum">
              <a:rPr lang="en-US" altLang="ja-JP" smtClean="0"/>
              <a:pPr>
                <a:defRPr/>
              </a:pPr>
              <a:t>12</a:t>
            </a:fld>
            <a:endParaRPr lang="en-US" altLang="ja-JP"/>
          </a:p>
        </p:txBody>
      </p:sp>
      <p:graphicFrame>
        <p:nvGraphicFramePr>
          <p:cNvPr id="6" name="表 7">
            <a:extLst>
              <a:ext uri="{FF2B5EF4-FFF2-40B4-BE49-F238E27FC236}">
                <a16:creationId xmlns:a16="http://schemas.microsoft.com/office/drawing/2014/main" id="{E8DDF5CC-6A1D-D945-9B87-F14E37F23DA5}"/>
              </a:ext>
            </a:extLst>
          </p:cNvPr>
          <p:cNvGraphicFramePr>
            <a:graphicFrameLocks noGrp="1"/>
          </p:cNvGraphicFramePr>
          <p:nvPr>
            <p:extLst>
              <p:ext uri="{D42A27DB-BD31-4B8C-83A1-F6EECF244321}">
                <p14:modId xmlns:p14="http://schemas.microsoft.com/office/powerpoint/2010/main" val="3303484690"/>
              </p:ext>
            </p:extLst>
          </p:nvPr>
        </p:nvGraphicFramePr>
        <p:xfrm>
          <a:off x="169707" y="4245545"/>
          <a:ext cx="3101219" cy="2015144"/>
        </p:xfrm>
        <a:graphic>
          <a:graphicData uri="http://schemas.openxmlformats.org/drawingml/2006/table">
            <a:tbl>
              <a:tblPr firstRow="1" bandRow="1"/>
              <a:tblGrid>
                <a:gridCol w="838200">
                  <a:extLst>
                    <a:ext uri="{9D8B030D-6E8A-4147-A177-3AD203B41FA5}">
                      <a16:colId xmlns:a16="http://schemas.microsoft.com/office/drawing/2014/main" val="607698995"/>
                    </a:ext>
                  </a:extLst>
                </a:gridCol>
                <a:gridCol w="1008584">
                  <a:extLst>
                    <a:ext uri="{9D8B030D-6E8A-4147-A177-3AD203B41FA5}">
                      <a16:colId xmlns:a16="http://schemas.microsoft.com/office/drawing/2014/main" val="1129656050"/>
                    </a:ext>
                  </a:extLst>
                </a:gridCol>
                <a:gridCol w="1254435">
                  <a:extLst>
                    <a:ext uri="{9D8B030D-6E8A-4147-A177-3AD203B41FA5}">
                      <a16:colId xmlns:a16="http://schemas.microsoft.com/office/drawing/2014/main" val="3837439301"/>
                    </a:ext>
                  </a:extLst>
                </a:gridCol>
              </a:tblGrid>
              <a:tr h="674024">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類似度順位</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コサイン類似度</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提出された問題</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386924"/>
                  </a:ext>
                </a:extLst>
              </a:tr>
              <a:tr h="27798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1</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0.70</a:t>
                      </a:r>
                      <a:endParaRPr kumimoji="1" lang="ja-JP" altLang="en-US" sz="16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abc1_a</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323887222"/>
                  </a:ext>
                </a:extLst>
              </a:tr>
              <a:tr h="27798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2</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0.60</a:t>
                      </a:r>
                      <a:endParaRPr kumimoji="1" lang="ja-JP" altLang="en-US" sz="16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abc1_d</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436818359"/>
                  </a:ext>
                </a:extLst>
              </a:tr>
              <a:tr h="234443">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a:t>
                      </a:r>
                      <a:endParaRPr kumimoji="1" lang="ja-JP" altLang="en-US" sz="16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89983106"/>
                  </a:ext>
                </a:extLst>
              </a:tr>
              <a:tr h="27798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20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0.50</a:t>
                      </a:r>
                      <a:endParaRPr kumimoji="1" lang="ja-JP" altLang="en-US" sz="16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abc2_a</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832628302"/>
                  </a:ext>
                </a:extLst>
              </a:tr>
            </a:tbl>
          </a:graphicData>
        </a:graphic>
      </p:graphicFrame>
      <p:graphicFrame>
        <p:nvGraphicFramePr>
          <p:cNvPr id="12" name="表 18">
            <a:extLst>
              <a:ext uri="{FF2B5EF4-FFF2-40B4-BE49-F238E27FC236}">
                <a16:creationId xmlns:a16="http://schemas.microsoft.com/office/drawing/2014/main" id="{0BEA495B-29D6-6143-AF55-2E8F2159659E}"/>
              </a:ext>
            </a:extLst>
          </p:cNvPr>
          <p:cNvGraphicFramePr>
            <a:graphicFrameLocks noGrp="1"/>
          </p:cNvGraphicFramePr>
          <p:nvPr>
            <p:extLst>
              <p:ext uri="{D42A27DB-BD31-4B8C-83A1-F6EECF244321}">
                <p14:modId xmlns:p14="http://schemas.microsoft.com/office/powerpoint/2010/main" val="1738311265"/>
              </p:ext>
            </p:extLst>
          </p:nvPr>
        </p:nvGraphicFramePr>
        <p:xfrm>
          <a:off x="5790503" y="4530201"/>
          <a:ext cx="1487709" cy="1341120"/>
        </p:xfrm>
        <a:graphic>
          <a:graphicData uri="http://schemas.openxmlformats.org/drawingml/2006/table">
            <a:tbl>
              <a:tblPr firstRow="1" bandRow="1"/>
              <a:tblGrid>
                <a:gridCol w="648018">
                  <a:extLst>
                    <a:ext uri="{9D8B030D-6E8A-4147-A177-3AD203B41FA5}">
                      <a16:colId xmlns:a16="http://schemas.microsoft.com/office/drawing/2014/main" val="1667845201"/>
                    </a:ext>
                  </a:extLst>
                </a:gridCol>
                <a:gridCol w="839691">
                  <a:extLst>
                    <a:ext uri="{9D8B030D-6E8A-4147-A177-3AD203B41FA5}">
                      <a16:colId xmlns:a16="http://schemas.microsoft.com/office/drawing/2014/main" val="2034465915"/>
                    </a:ext>
                  </a:extLst>
                </a:gridCol>
              </a:tblGrid>
              <a:tr h="306000">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タグ</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提案度</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064136048"/>
                  </a:ext>
                </a:extLst>
              </a:tr>
              <a:tr h="306000">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t>〇〇</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2.30</a:t>
                      </a:r>
                      <a:endParaRPr kumimoji="1" lang="ja-JP" altLang="en-US" sz="16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863476060"/>
                  </a:ext>
                </a:extLst>
              </a:tr>
              <a:tr h="306000">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1.60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696281166"/>
                  </a:ext>
                </a:extLst>
              </a:tr>
              <a:tr h="306000">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ja-JP" altLang="en-US" sz="1600"/>
                        <a: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algn="r"/>
                      <a:r>
                        <a:rPr kumimoji="1" lang="en-US" altLang="ja-JP" sz="1600" dirty="0"/>
                        <a:t>0.60</a:t>
                      </a:r>
                      <a:endParaRPr kumimoji="1" lang="ja-JP" altLang="en-US" sz="16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199323677"/>
                  </a:ext>
                </a:extLst>
              </a:tr>
            </a:tbl>
          </a:graphicData>
        </a:graphic>
      </p:graphicFrame>
      <p:sp>
        <p:nvSpPr>
          <p:cNvPr id="13" name="テキスト ボックス 12">
            <a:extLst>
              <a:ext uri="{FF2B5EF4-FFF2-40B4-BE49-F238E27FC236}">
                <a16:creationId xmlns:a16="http://schemas.microsoft.com/office/drawing/2014/main" id="{D7F88199-5668-C14A-913C-11191A935247}"/>
              </a:ext>
            </a:extLst>
          </p:cNvPr>
          <p:cNvSpPr txBox="1"/>
          <p:nvPr/>
        </p:nvSpPr>
        <p:spPr>
          <a:xfrm>
            <a:off x="7737620" y="4478797"/>
            <a:ext cx="1107996" cy="1477328"/>
          </a:xfrm>
          <a:prstGeom prst="rect">
            <a:avLst/>
          </a:prstGeom>
          <a:noFill/>
          <a:ln>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34" charset="-128"/>
              </a:rPr>
              <a:t>付与する</a:t>
            </a:r>
            <a:endParaRPr kumimoji="0" lang="en-US" altLang="ja-JP"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34" charset="-128"/>
              </a:rPr>
              <a:t>タグ</a:t>
            </a:r>
            <a:r>
              <a:rPr kumimoji="0" lang="ja-JP" altLang="en-US" sz="1800" kern="0">
                <a:solidFill>
                  <a:prstClr val="black"/>
                </a:solidFill>
                <a:latin typeface="游ゴシック" panose="020F0502020204030204"/>
                <a:ea typeface="游ゴシック" panose="020B0400000000000000" pitchFamily="34" charset="-128"/>
              </a:rPr>
              <a:t>は</a:t>
            </a:r>
            <a:endParaRPr kumimoji="0" lang="en-US" altLang="ja-JP"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34" charset="-128"/>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ja-JP" altLang="en-US" sz="18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34" charset="-128"/>
              </a:rPr>
              <a:t>〇〇</a:t>
            </a:r>
            <a:endParaRPr kumimoji="0" lang="en-US" altLang="ja-JP"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34" charset="-128"/>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altLang="ja-JP"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34" charset="-128"/>
              </a:rPr>
              <a:t>△△</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altLang="ja-JP" sz="1800" b="0"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34" charset="-128"/>
              </a:rPr>
              <a:t>□□</a:t>
            </a:r>
          </a:p>
        </p:txBody>
      </p:sp>
      <p:sp>
        <p:nvSpPr>
          <p:cNvPr id="14" name="右矢印 13">
            <a:extLst>
              <a:ext uri="{FF2B5EF4-FFF2-40B4-BE49-F238E27FC236}">
                <a16:creationId xmlns:a16="http://schemas.microsoft.com/office/drawing/2014/main" id="{59AA20BC-3A34-F84E-971C-A0AA538B80FD}"/>
              </a:ext>
            </a:extLst>
          </p:cNvPr>
          <p:cNvSpPr/>
          <p:nvPr/>
        </p:nvSpPr>
        <p:spPr>
          <a:xfrm>
            <a:off x="5477033" y="5042024"/>
            <a:ext cx="244447" cy="350874"/>
          </a:xfrm>
          <a:prstGeom prst="rightArrow">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sp>
        <p:nvSpPr>
          <p:cNvPr id="15" name="右矢印 14">
            <a:extLst>
              <a:ext uri="{FF2B5EF4-FFF2-40B4-BE49-F238E27FC236}">
                <a16:creationId xmlns:a16="http://schemas.microsoft.com/office/drawing/2014/main" id="{6C6007E8-88BF-0B4E-A35F-D2DFB10DABA9}"/>
              </a:ext>
            </a:extLst>
          </p:cNvPr>
          <p:cNvSpPr/>
          <p:nvPr/>
        </p:nvSpPr>
        <p:spPr>
          <a:xfrm>
            <a:off x="7382642" y="5025324"/>
            <a:ext cx="244447" cy="350874"/>
          </a:xfrm>
          <a:prstGeom prst="rightArrow">
            <a:avLst/>
          </a:prstGeom>
          <a:solidFill>
            <a:srgbClr val="4472C4">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34" charset="-128"/>
              <a:cs typeface="+mn-cs"/>
            </a:endParaRPr>
          </a:p>
        </p:txBody>
      </p:sp>
      <p:graphicFrame>
        <p:nvGraphicFramePr>
          <p:cNvPr id="17" name="表 7">
            <a:extLst>
              <a:ext uri="{FF2B5EF4-FFF2-40B4-BE49-F238E27FC236}">
                <a16:creationId xmlns:a16="http://schemas.microsoft.com/office/drawing/2014/main" id="{25BA8C11-F2D6-E64E-966F-4226506C83DE}"/>
              </a:ext>
            </a:extLst>
          </p:cNvPr>
          <p:cNvGraphicFramePr>
            <a:graphicFrameLocks noGrp="1"/>
          </p:cNvGraphicFramePr>
          <p:nvPr>
            <p:extLst>
              <p:ext uri="{D42A27DB-BD31-4B8C-83A1-F6EECF244321}">
                <p14:modId xmlns:p14="http://schemas.microsoft.com/office/powerpoint/2010/main" val="3398223924"/>
              </p:ext>
            </p:extLst>
          </p:nvPr>
        </p:nvGraphicFramePr>
        <p:xfrm>
          <a:off x="3336612" y="4245545"/>
          <a:ext cx="2039328" cy="2015144"/>
        </p:xfrm>
        <a:graphic>
          <a:graphicData uri="http://schemas.openxmlformats.org/drawingml/2006/table">
            <a:tbl>
              <a:tblPr firstRow="1" bandRow="1"/>
              <a:tblGrid>
                <a:gridCol w="874796">
                  <a:extLst>
                    <a:ext uri="{9D8B030D-6E8A-4147-A177-3AD203B41FA5}">
                      <a16:colId xmlns:a16="http://schemas.microsoft.com/office/drawing/2014/main" val="607698995"/>
                    </a:ext>
                  </a:extLst>
                </a:gridCol>
                <a:gridCol w="1164532">
                  <a:extLst>
                    <a:ext uri="{9D8B030D-6E8A-4147-A177-3AD203B41FA5}">
                      <a16:colId xmlns:a16="http://schemas.microsoft.com/office/drawing/2014/main" val="1129656050"/>
                    </a:ext>
                  </a:extLst>
                </a:gridCol>
              </a:tblGrid>
              <a:tr h="674024">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問題</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r>
                        <a:rPr kumimoji="1" lang="ja-JP" altLang="en-US" sz="1600"/>
                        <a:t>付与タグ</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386924"/>
                  </a:ext>
                </a:extLst>
              </a:tr>
              <a:tr h="27798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abc1_a</a:t>
                      </a:r>
                      <a:endParaRPr kumimoji="1" lang="ja-JP" altLang="en-US" sz="16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r>
                        <a:rPr kumimoji="1" lang="ja-JP" altLang="en-US" sz="1600"/>
                        <a:t>〇〇</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323887222"/>
                  </a:ext>
                </a:extLst>
              </a:tr>
              <a:tr h="27798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abc1_d</a:t>
                      </a:r>
                      <a:endParaRPr kumimoji="1" lang="ja-JP" altLang="en-US" sz="16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t>〇〇</a:t>
                      </a:r>
                      <a:r>
                        <a:rPr kumimoji="1" lang="en-US" altLang="ja-JP" sz="1600" dirty="0"/>
                        <a:t>, </a:t>
                      </a:r>
                      <a:r>
                        <a:rPr kumimoji="1" lang="ja-JP" altLang="en-US" sz="1600"/>
                        <a: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436818359"/>
                  </a:ext>
                </a:extLst>
              </a:tr>
              <a:tr h="313515">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abc2_a</a:t>
                      </a:r>
                      <a:endParaRPr kumimoji="1" lang="ja-JP" altLang="en-US" sz="16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89983106"/>
                  </a:ext>
                </a:extLst>
              </a:tr>
              <a:tr h="204659">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r>
                        <a:rPr kumimoji="1" lang="en-US" altLang="ja-JP" sz="1600" dirty="0"/>
                        <a:t>…</a:t>
                      </a:r>
                      <a:endParaRPr kumimoji="1" lang="ja-JP" altLang="en-US" sz="160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832628302"/>
                  </a:ext>
                </a:extLst>
              </a:tr>
            </a:tbl>
          </a:graphicData>
        </a:graphic>
      </p:graphicFrame>
    </p:spTree>
    <p:extLst>
      <p:ext uri="{BB962C8B-B14F-4D97-AF65-F5344CB8AC3E}">
        <p14:creationId xmlns:p14="http://schemas.microsoft.com/office/powerpoint/2010/main" val="3876499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0DD79A-836A-484D-877D-97D691F55E2A}"/>
              </a:ext>
            </a:extLst>
          </p:cNvPr>
          <p:cNvSpPr>
            <a:spLocks noGrp="1"/>
          </p:cNvSpPr>
          <p:nvPr>
            <p:ph type="title"/>
          </p:nvPr>
        </p:nvSpPr>
        <p:spPr/>
        <p:txBody>
          <a:bodyPr/>
          <a:lstStyle/>
          <a:p>
            <a:r>
              <a:rPr lang="ja-JP" altLang="en-US"/>
              <a:t>評価実験</a:t>
            </a:r>
            <a:endParaRPr kumimoji="1" lang="ja-JP" altLang="en-US"/>
          </a:p>
        </p:txBody>
      </p:sp>
      <p:sp>
        <p:nvSpPr>
          <p:cNvPr id="3" name="コンテンツ プレースホルダー 2">
            <a:extLst>
              <a:ext uri="{FF2B5EF4-FFF2-40B4-BE49-F238E27FC236}">
                <a16:creationId xmlns:a16="http://schemas.microsoft.com/office/drawing/2014/main" id="{C3F422AA-99CD-9448-9AB4-AA54808FA171}"/>
              </a:ext>
            </a:extLst>
          </p:cNvPr>
          <p:cNvSpPr>
            <a:spLocks noGrp="1"/>
          </p:cNvSpPr>
          <p:nvPr>
            <p:ph idx="1"/>
          </p:nvPr>
        </p:nvSpPr>
        <p:spPr>
          <a:xfrm>
            <a:off x="326676" y="1639093"/>
            <a:ext cx="8479536" cy="4525963"/>
          </a:xfrm>
        </p:spPr>
        <p:txBody>
          <a:bodyPr/>
          <a:lstStyle/>
          <a:p>
            <a:r>
              <a:rPr kumimoji="1" lang="ja-JP" altLang="en-US" sz="2400"/>
              <a:t>目的</a:t>
            </a:r>
            <a:endParaRPr kumimoji="1" lang="en-US" altLang="ja-JP" sz="2400" dirty="0"/>
          </a:p>
          <a:p>
            <a:pPr lvl="1"/>
            <a:r>
              <a:rPr lang="ja-JP" altLang="en-US" sz="2000"/>
              <a:t>提案手法が推測するタグの精度を調べる</a:t>
            </a:r>
            <a:endParaRPr lang="en-US" altLang="ja-JP" sz="2000" dirty="0"/>
          </a:p>
          <a:p>
            <a:r>
              <a:rPr kumimoji="1" lang="ja-JP" altLang="en-US" sz="2400"/>
              <a:t>概要</a:t>
            </a:r>
            <a:endParaRPr kumimoji="1" lang="en-US" altLang="ja-JP" sz="2400" dirty="0"/>
          </a:p>
          <a:p>
            <a:pPr lvl="1"/>
            <a:r>
              <a:rPr lang="ja-JP" altLang="en-US" sz="2000"/>
              <a:t>プログラミングコンテストの問題と解答を用いて推測精度の調査を行う</a:t>
            </a:r>
            <a:endParaRPr kumimoji="1" lang="en-US" altLang="ja-JP" sz="2000" dirty="0"/>
          </a:p>
          <a:p>
            <a:pPr lvl="1"/>
            <a:r>
              <a:rPr lang="ja-JP" altLang="en-US" sz="2000"/>
              <a:t>ある問題において，あらかじめ付与されているタグ</a:t>
            </a:r>
            <a:r>
              <a:rPr lang="en-US" altLang="ja-JP" sz="2000" dirty="0"/>
              <a:t>(</a:t>
            </a:r>
            <a:r>
              <a:rPr lang="ja-JP" altLang="en-US" sz="2000"/>
              <a:t>以下，正解タグ</a:t>
            </a:r>
            <a:r>
              <a:rPr lang="en-US" altLang="ja-JP" sz="2000" dirty="0"/>
              <a:t>)</a:t>
            </a:r>
            <a:r>
              <a:rPr lang="ja-JP" altLang="en-US" sz="2000"/>
              <a:t>と，提案手法を用いて推測したタグ</a:t>
            </a:r>
            <a:r>
              <a:rPr lang="en-US" altLang="ja-JP" sz="2000" dirty="0"/>
              <a:t>(</a:t>
            </a:r>
            <a:r>
              <a:rPr lang="ja-JP" altLang="en-US" sz="2000"/>
              <a:t>以下，推測タグ</a:t>
            </a:r>
            <a:r>
              <a:rPr lang="en-US" altLang="ja-JP" sz="2000" dirty="0"/>
              <a:t>)</a:t>
            </a:r>
            <a:r>
              <a:rPr lang="ja-JP" altLang="en-US" sz="2000"/>
              <a:t>を比較して提案手法を評価する</a:t>
            </a:r>
            <a:endParaRPr lang="en-US" altLang="ja-JP" sz="2000" dirty="0"/>
          </a:p>
          <a:p>
            <a:pPr lvl="1"/>
            <a:r>
              <a:rPr kumimoji="1" lang="ja-JP" altLang="en-US" sz="2000"/>
              <a:t>タグ全体の推測を行う評価実験と，一部のタグの推測を行う評価実験を行</a:t>
            </a:r>
            <a:r>
              <a:rPr lang="ja-JP" altLang="en-US" sz="2000"/>
              <a:t>う</a:t>
            </a:r>
            <a:endParaRPr kumimoji="1" lang="en-US" altLang="ja-JP" sz="2000" dirty="0"/>
          </a:p>
        </p:txBody>
      </p:sp>
      <p:sp>
        <p:nvSpPr>
          <p:cNvPr id="4" name="日付プレースホルダー 3">
            <a:extLst>
              <a:ext uri="{FF2B5EF4-FFF2-40B4-BE49-F238E27FC236}">
                <a16:creationId xmlns:a16="http://schemas.microsoft.com/office/drawing/2014/main" id="{77E13537-6F9E-F240-91EA-0DADE870175C}"/>
              </a:ext>
            </a:extLst>
          </p:cNvPr>
          <p:cNvSpPr>
            <a:spLocks noGrp="1"/>
          </p:cNvSpPr>
          <p:nvPr>
            <p:ph type="dt" sz="half" idx="10"/>
          </p:nvPr>
        </p:nvSpPr>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465B49B8-9F8F-F841-A081-7B5195EA1202}"/>
              </a:ext>
            </a:extLst>
          </p:cNvPr>
          <p:cNvSpPr>
            <a:spLocks noGrp="1"/>
          </p:cNvSpPr>
          <p:nvPr>
            <p:ph type="sldNum" sz="quarter" idx="12"/>
          </p:nvPr>
        </p:nvSpPr>
        <p:spPr/>
        <p:txBody>
          <a:bodyPr/>
          <a:lstStyle/>
          <a:p>
            <a:pPr>
              <a:defRPr/>
            </a:pPr>
            <a:fld id="{B12562F3-4A2F-4E07-B7D3-3E764FB0DEC6}" type="slidenum">
              <a:rPr lang="en-US" altLang="ja-JP" smtClean="0"/>
              <a:pPr>
                <a:defRPr/>
              </a:pPr>
              <a:t>13</a:t>
            </a:fld>
            <a:endParaRPr lang="en-US" altLang="ja-JP"/>
          </a:p>
        </p:txBody>
      </p:sp>
    </p:spTree>
    <p:extLst>
      <p:ext uri="{BB962C8B-B14F-4D97-AF65-F5344CB8AC3E}">
        <p14:creationId xmlns:p14="http://schemas.microsoft.com/office/powerpoint/2010/main" val="243945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282DF2-7BB7-5841-94B9-24E56E707C9B}"/>
              </a:ext>
            </a:extLst>
          </p:cNvPr>
          <p:cNvSpPr>
            <a:spLocks noGrp="1"/>
          </p:cNvSpPr>
          <p:nvPr>
            <p:ph type="title"/>
          </p:nvPr>
        </p:nvSpPr>
        <p:spPr/>
        <p:txBody>
          <a:bodyPr/>
          <a:lstStyle/>
          <a:p>
            <a:r>
              <a:rPr kumimoji="1" lang="en-US" altLang="ja-JP" dirty="0" err="1"/>
              <a:t>AtCoder</a:t>
            </a:r>
            <a:r>
              <a:rPr kumimoji="1" lang="en-US" altLang="ja-JP" dirty="0"/>
              <a:t> Tags</a:t>
            </a:r>
            <a:endParaRPr kumimoji="1" lang="ja-JP" altLang="en-US"/>
          </a:p>
        </p:txBody>
      </p:sp>
      <p:sp>
        <p:nvSpPr>
          <p:cNvPr id="3" name="コンテンツ プレースホルダー 2">
            <a:extLst>
              <a:ext uri="{FF2B5EF4-FFF2-40B4-BE49-F238E27FC236}">
                <a16:creationId xmlns:a16="http://schemas.microsoft.com/office/drawing/2014/main" id="{9FD0A44E-93A7-C645-AEE0-53F6E24C65B5}"/>
              </a:ext>
            </a:extLst>
          </p:cNvPr>
          <p:cNvSpPr>
            <a:spLocks noGrp="1"/>
          </p:cNvSpPr>
          <p:nvPr>
            <p:ph idx="1"/>
          </p:nvPr>
        </p:nvSpPr>
        <p:spPr>
          <a:xfrm>
            <a:off x="332514" y="1600200"/>
            <a:ext cx="8467859" cy="4525963"/>
          </a:xfrm>
        </p:spPr>
        <p:txBody>
          <a:bodyPr/>
          <a:lstStyle/>
          <a:p>
            <a:r>
              <a:rPr kumimoji="1" lang="en-US" altLang="ja-JP" sz="2400" dirty="0" err="1"/>
              <a:t>AtCoder</a:t>
            </a:r>
            <a:r>
              <a:rPr kumimoji="1" lang="ja-JP" altLang="en-US" sz="2400"/>
              <a:t>の問題にタグ付けをすることを目標にした</a:t>
            </a:r>
            <a:r>
              <a:rPr kumimoji="1" lang="en-US" altLang="ja-JP" sz="2400" dirty="0"/>
              <a:t>Web</a:t>
            </a:r>
            <a:r>
              <a:rPr kumimoji="1" lang="ja-JP" altLang="en-US" sz="2400"/>
              <a:t>アプリ</a:t>
            </a:r>
            <a:endParaRPr kumimoji="1" lang="en-US" altLang="ja-JP" sz="2400" dirty="0"/>
          </a:p>
          <a:p>
            <a:r>
              <a:rPr lang="ja-JP" altLang="en-US" sz="2400"/>
              <a:t>本研究では</a:t>
            </a:r>
            <a:r>
              <a:rPr lang="en-US" altLang="ja-JP" sz="2400" dirty="0" err="1"/>
              <a:t>AtCoder</a:t>
            </a:r>
            <a:r>
              <a:rPr lang="en-US" altLang="ja-JP" sz="2400" dirty="0"/>
              <a:t> Tags</a:t>
            </a:r>
            <a:r>
              <a:rPr lang="ja-JP" altLang="en-US" sz="2400"/>
              <a:t>から</a:t>
            </a:r>
            <a:r>
              <a:rPr lang="en-US" altLang="ja-JP" sz="2400" dirty="0" err="1"/>
              <a:t>AtCoder</a:t>
            </a:r>
            <a:r>
              <a:rPr lang="ja-JP" altLang="en-US" sz="2400"/>
              <a:t>の問題に付与されているタグ情報を取得して利用する</a:t>
            </a:r>
            <a:endParaRPr lang="en-US" altLang="ja-JP" sz="2400" dirty="0"/>
          </a:p>
          <a:p>
            <a:r>
              <a:rPr lang="ja-JP" altLang="en-US" sz="2400"/>
              <a:t>ユーザの投票によってタグが決定され，</a:t>
            </a:r>
            <a:r>
              <a:rPr lang="en-US" altLang="ja-JP" sz="2400" dirty="0"/>
              <a:t>2022</a:t>
            </a:r>
            <a:r>
              <a:rPr lang="ja-JP" altLang="en-US" sz="2400"/>
              <a:t>年</a:t>
            </a:r>
            <a:r>
              <a:rPr lang="en-US" altLang="ja-JP" sz="2400" dirty="0"/>
              <a:t>1</a:t>
            </a:r>
            <a:r>
              <a:rPr lang="ja-JP" altLang="en-US" sz="2400"/>
              <a:t>月</a:t>
            </a:r>
            <a:r>
              <a:rPr lang="en-US" altLang="ja-JP" sz="2400" dirty="0"/>
              <a:t>11</a:t>
            </a:r>
            <a:r>
              <a:rPr lang="ja-JP" altLang="en-US" sz="2400"/>
              <a:t>日の時点で，全問題のうち約</a:t>
            </a:r>
            <a:r>
              <a:rPr lang="en-US" altLang="ja-JP" sz="2400" dirty="0"/>
              <a:t>74%</a:t>
            </a:r>
            <a:r>
              <a:rPr lang="ja-JP" altLang="en-US" sz="2400"/>
              <a:t>の問題がタグ付けされている</a:t>
            </a:r>
            <a:endParaRPr lang="en-US" altLang="ja-JP" sz="2400" dirty="0"/>
          </a:p>
          <a:p>
            <a:r>
              <a:rPr kumimoji="1" lang="en-US" altLang="ja-JP" sz="2400" dirty="0"/>
              <a:t>1</a:t>
            </a:r>
            <a:r>
              <a:rPr kumimoji="1" lang="ja-JP" altLang="en-US" sz="2400"/>
              <a:t>つの問題につき，複数のタグが付与されていることもある</a:t>
            </a:r>
            <a:endParaRPr kumimoji="1" lang="en-US" altLang="ja-JP" sz="2400" dirty="0"/>
          </a:p>
        </p:txBody>
      </p:sp>
      <p:sp>
        <p:nvSpPr>
          <p:cNvPr id="4" name="日付プレースホルダー 3">
            <a:extLst>
              <a:ext uri="{FF2B5EF4-FFF2-40B4-BE49-F238E27FC236}">
                <a16:creationId xmlns:a16="http://schemas.microsoft.com/office/drawing/2014/main" id="{F6A14EDB-B9A3-6C4C-9579-C17A1A2548D3}"/>
              </a:ext>
            </a:extLst>
          </p:cNvPr>
          <p:cNvSpPr>
            <a:spLocks noGrp="1"/>
          </p:cNvSpPr>
          <p:nvPr>
            <p:ph type="dt" sz="half" idx="10"/>
          </p:nvPr>
        </p:nvSpPr>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8EDD8D25-7D0C-804E-8732-0BA1E43F2DE6}"/>
              </a:ext>
            </a:extLst>
          </p:cNvPr>
          <p:cNvSpPr>
            <a:spLocks noGrp="1"/>
          </p:cNvSpPr>
          <p:nvPr>
            <p:ph type="sldNum" sz="quarter" idx="12"/>
          </p:nvPr>
        </p:nvSpPr>
        <p:spPr/>
        <p:txBody>
          <a:bodyPr/>
          <a:lstStyle/>
          <a:p>
            <a:pPr>
              <a:defRPr/>
            </a:pPr>
            <a:fld id="{B12562F3-4A2F-4E07-B7D3-3E764FB0DEC6}" type="slidenum">
              <a:rPr lang="en-US" altLang="ja-JP" smtClean="0"/>
              <a:pPr>
                <a:defRPr/>
              </a:pPr>
              <a:t>14</a:t>
            </a:fld>
            <a:endParaRPr lang="en-US" altLang="ja-JP"/>
          </a:p>
        </p:txBody>
      </p:sp>
    </p:spTree>
    <p:extLst>
      <p:ext uri="{BB962C8B-B14F-4D97-AF65-F5344CB8AC3E}">
        <p14:creationId xmlns:p14="http://schemas.microsoft.com/office/powerpoint/2010/main" val="2469693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824773-199C-6C48-A11B-2372D29A72C8}"/>
              </a:ext>
            </a:extLst>
          </p:cNvPr>
          <p:cNvSpPr>
            <a:spLocks noGrp="1"/>
          </p:cNvSpPr>
          <p:nvPr>
            <p:ph type="title"/>
          </p:nvPr>
        </p:nvSpPr>
        <p:spPr/>
        <p:txBody>
          <a:bodyPr/>
          <a:lstStyle/>
          <a:p>
            <a:r>
              <a:rPr kumimoji="1" lang="ja-JP" altLang="en-US"/>
              <a:t>データセット</a:t>
            </a:r>
          </a:p>
        </p:txBody>
      </p:sp>
      <p:sp>
        <p:nvSpPr>
          <p:cNvPr id="3" name="コンテンツ プレースホルダー 2">
            <a:extLst>
              <a:ext uri="{FF2B5EF4-FFF2-40B4-BE49-F238E27FC236}">
                <a16:creationId xmlns:a16="http://schemas.microsoft.com/office/drawing/2014/main" id="{16189C32-6B23-624F-9FFE-8739CBA1E3BD}"/>
              </a:ext>
            </a:extLst>
          </p:cNvPr>
          <p:cNvSpPr>
            <a:spLocks noGrp="1"/>
          </p:cNvSpPr>
          <p:nvPr>
            <p:ph idx="1"/>
          </p:nvPr>
        </p:nvSpPr>
        <p:spPr/>
        <p:txBody>
          <a:bodyPr/>
          <a:lstStyle/>
          <a:p>
            <a:r>
              <a:rPr lang="ja-JP" altLang="en-US" sz="2400"/>
              <a:t>学習用データセットは</a:t>
            </a:r>
            <a:r>
              <a:rPr lang="en-US" altLang="ja-JP" sz="2400" dirty="0"/>
              <a:t>IBM</a:t>
            </a:r>
            <a:r>
              <a:rPr lang="ja-JP" altLang="en-US" sz="2400"/>
              <a:t>の</a:t>
            </a:r>
            <a:r>
              <a:rPr lang="en-US" altLang="ja-JP" sz="2400" dirty="0" err="1"/>
              <a:t>CodeNet</a:t>
            </a:r>
            <a:r>
              <a:rPr lang="ja-JP" altLang="en-US" sz="2400"/>
              <a:t>から作成した</a:t>
            </a:r>
            <a:endParaRPr lang="en-US" altLang="ja-JP" sz="2400" dirty="0"/>
          </a:p>
          <a:p>
            <a:pPr lvl="1"/>
            <a:r>
              <a:rPr lang="en-US" altLang="ja-JP" sz="2000" dirty="0" err="1"/>
              <a:t>CodeNet</a:t>
            </a:r>
            <a:r>
              <a:rPr lang="en-US" altLang="ja-JP" sz="2000" dirty="0"/>
              <a:t>: </a:t>
            </a:r>
            <a:r>
              <a:rPr lang="en-US" altLang="ja-JP" sz="2000" dirty="0" err="1"/>
              <a:t>AtCoder</a:t>
            </a:r>
            <a:r>
              <a:rPr lang="ja-JP" altLang="en-US" sz="2000"/>
              <a:t>と</a:t>
            </a:r>
            <a:r>
              <a:rPr lang="en-US" altLang="ja-JP" sz="2000" dirty="0"/>
              <a:t>AIZU ONLINE JUDGE</a:t>
            </a:r>
            <a:r>
              <a:rPr lang="ja-JP" altLang="en-US" sz="2000"/>
              <a:t>に提出されたソースコードで構成されたデータセット</a:t>
            </a:r>
            <a:endParaRPr lang="en-US" altLang="ja-JP" sz="2000" dirty="0"/>
          </a:p>
        </p:txBody>
      </p:sp>
      <p:sp>
        <p:nvSpPr>
          <p:cNvPr id="4" name="日付プレースホルダー 3">
            <a:extLst>
              <a:ext uri="{FF2B5EF4-FFF2-40B4-BE49-F238E27FC236}">
                <a16:creationId xmlns:a16="http://schemas.microsoft.com/office/drawing/2014/main" id="{D2F1C605-D7A3-3749-A004-99AFD3A630B4}"/>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B684CFC6-2A1B-5643-939D-EE7E03173E46}"/>
              </a:ext>
            </a:extLst>
          </p:cNvPr>
          <p:cNvSpPr>
            <a:spLocks noGrp="1"/>
          </p:cNvSpPr>
          <p:nvPr>
            <p:ph type="sldNum" sz="quarter" idx="12"/>
          </p:nvPr>
        </p:nvSpPr>
        <p:spPr/>
        <p:txBody>
          <a:bodyPr/>
          <a:lstStyle/>
          <a:p>
            <a:pPr>
              <a:defRPr/>
            </a:pPr>
            <a:fld id="{B12562F3-4A2F-4E07-B7D3-3E764FB0DEC6}" type="slidenum">
              <a:rPr lang="en-US" altLang="ja-JP" smtClean="0"/>
              <a:pPr>
                <a:defRPr/>
              </a:pPr>
              <a:t>15</a:t>
            </a:fld>
            <a:endParaRPr lang="en-US" altLang="ja-JP"/>
          </a:p>
        </p:txBody>
      </p:sp>
      <p:pic>
        <p:nvPicPr>
          <p:cNvPr id="11" name="図 10" descr="ダイアグラム&#10;&#10;自動的に生成された説明">
            <a:extLst>
              <a:ext uri="{FF2B5EF4-FFF2-40B4-BE49-F238E27FC236}">
                <a16:creationId xmlns:a16="http://schemas.microsoft.com/office/drawing/2014/main" id="{16DD051A-BBC6-9E4A-8BC0-A91D79683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597" y="2774519"/>
            <a:ext cx="5307693" cy="3808843"/>
          </a:xfrm>
          <a:prstGeom prst="rect">
            <a:avLst/>
          </a:prstGeom>
        </p:spPr>
      </p:pic>
    </p:spTree>
    <p:extLst>
      <p:ext uri="{BB962C8B-B14F-4D97-AF65-F5344CB8AC3E}">
        <p14:creationId xmlns:p14="http://schemas.microsoft.com/office/powerpoint/2010/main" val="3377578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3834EC88-D2E5-D646-B174-3DCB8729F9C5}"/>
              </a:ext>
            </a:extLst>
          </p:cNvPr>
          <p:cNvSpPr/>
          <p:nvPr/>
        </p:nvSpPr>
        <p:spPr>
          <a:xfrm>
            <a:off x="457200" y="6051028"/>
            <a:ext cx="1150938" cy="62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277888C-0320-014B-BA2F-B79539E16859}"/>
              </a:ext>
            </a:extLst>
          </p:cNvPr>
          <p:cNvSpPr>
            <a:spLocks noGrp="1"/>
          </p:cNvSpPr>
          <p:nvPr>
            <p:ph type="title"/>
          </p:nvPr>
        </p:nvSpPr>
        <p:spPr/>
        <p:txBody>
          <a:bodyPr/>
          <a:lstStyle/>
          <a:p>
            <a:r>
              <a:rPr kumimoji="1" lang="ja-JP" altLang="en-US"/>
              <a:t>評価指標</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AEC8812-3FA2-6844-9D8F-F321F8C43C07}"/>
                  </a:ext>
                </a:extLst>
              </p:cNvPr>
              <p:cNvSpPr>
                <a:spLocks noGrp="1"/>
              </p:cNvSpPr>
              <p:nvPr>
                <p:ph idx="1"/>
              </p:nvPr>
            </p:nvSpPr>
            <p:spPr>
              <a:xfrm>
                <a:off x="350634" y="1639093"/>
                <a:ext cx="8431620" cy="4525963"/>
              </a:xfrm>
            </p:spPr>
            <p:txBody>
              <a:bodyPr/>
              <a:lstStyle/>
              <a:p>
                <a:r>
                  <a:rPr lang="en-US" altLang="ja-JP" sz="2400" b="1" dirty="0"/>
                  <a:t>macro-F1</a:t>
                </a:r>
                <a:r>
                  <a:rPr lang="ja-JP" altLang="en-US" sz="2400" b="1"/>
                  <a:t>の最大値，最小値，平均値</a:t>
                </a:r>
                <a:endParaRPr lang="en-US" altLang="ja-JP" sz="2400" b="1" dirty="0"/>
              </a:p>
              <a:p>
                <a:pPr lvl="1"/>
                <a:r>
                  <a:rPr lang="en-US" altLang="ja-JP" sz="2000" dirty="0"/>
                  <a:t>macro-F1</a:t>
                </a:r>
                <a:r>
                  <a:rPr lang="ja-JP" altLang="en-US" sz="2000"/>
                  <a:t>とは，他クラス分類におけるクラスごとの</a:t>
                </a:r>
                <a:r>
                  <a:rPr lang="en-US" altLang="ja-JP" sz="2000" dirty="0"/>
                  <a:t>F</a:t>
                </a:r>
                <a:r>
                  <a:rPr lang="ja-JP" altLang="en-US" sz="2000"/>
                  <a:t>値のこと</a:t>
                </a:r>
                <a:endParaRPr lang="en-US" altLang="ja-JP" sz="2000" dirty="0"/>
              </a:p>
              <a:p>
                <a:pPr lvl="1"/>
                <a:r>
                  <a:rPr lang="ja-JP" altLang="en-US" sz="2000"/>
                  <a:t>推測タグの上位</a:t>
                </a:r>
                <a:r>
                  <a:rPr lang="en-US" altLang="ja-JP" sz="2000" dirty="0"/>
                  <a:t>1</a:t>
                </a:r>
                <a:r>
                  <a:rPr lang="ja-JP" altLang="en-US" sz="2000"/>
                  <a:t>番目のみに注目して算出する</a:t>
                </a:r>
                <a:endParaRPr lang="en-US" altLang="ja-JP" sz="2000" dirty="0"/>
              </a:p>
              <a:p>
                <a:pPr lvl="1"/>
                <a:r>
                  <a:rPr lang="ja-JP" altLang="en-US" sz="2000"/>
                  <a:t>全てのタグで算出し，最大値，最小値，平均値を算出する</a:t>
                </a:r>
                <a:endParaRPr lang="en-US" altLang="ja-JP" sz="2000" dirty="0"/>
              </a:p>
              <a:p>
                <a:r>
                  <a:rPr lang="ja-JP" altLang="en-US" sz="2400" b="1"/>
                  <a:t>正解率</a:t>
                </a:r>
                <a:endParaRPr lang="en-US" altLang="ja-JP" sz="2000" dirty="0"/>
              </a:p>
              <a:p>
                <a:pPr lvl="1"/>
                <a14:m>
                  <m:oMath xmlns:m="http://schemas.openxmlformats.org/officeDocument/2006/math">
                    <m:r>
                      <a:rPr lang="en-US" altLang="ja-JP" sz="2000" b="0" i="1" dirty="0" smtClean="0">
                        <a:latin typeface="Cambria Math" panose="02040503050406030204" pitchFamily="18" charset="0"/>
                      </a:rPr>
                      <m:t>(</m:t>
                    </m:r>
                    <m:d>
                      <m:dPr>
                        <m:ctrlPr>
                          <a:rPr lang="en-US" altLang="ja-JP" sz="2000" i="1" dirty="0" smtClean="0">
                            <a:latin typeface="Cambria Math" panose="02040503050406030204" pitchFamily="18" charset="0"/>
                          </a:rPr>
                        </m:ctrlPr>
                      </m:dPr>
                      <m:e>
                        <m:r>
                          <a:rPr lang="ja-JP" altLang="en-US" sz="2000" i="1" smtClean="0">
                            <a:latin typeface="Cambria Math" panose="02040503050406030204" pitchFamily="18" charset="0"/>
                          </a:rPr>
                          <m:t>推測</m:t>
                        </m:r>
                        <m:r>
                          <a:rPr lang="ja-JP" altLang="en-US" sz="2000" i="1">
                            <a:latin typeface="Cambria Math" panose="02040503050406030204" pitchFamily="18" charset="0"/>
                          </a:rPr>
                          <m:t>タグの上位</m:t>
                        </m:r>
                        <m:r>
                          <a:rPr lang="en-US" altLang="ja-JP" sz="2000" i="1" dirty="0">
                            <a:latin typeface="Cambria Math" panose="02040503050406030204" pitchFamily="18" charset="0"/>
                          </a:rPr>
                          <m:t>𝑛</m:t>
                        </m:r>
                        <m:r>
                          <a:rPr lang="ja-JP" altLang="en-US" sz="2000" i="1" smtClean="0">
                            <a:latin typeface="Cambria Math" panose="02040503050406030204" pitchFamily="18" charset="0"/>
                          </a:rPr>
                          <m:t>番目</m:t>
                        </m:r>
                      </m:e>
                    </m:d>
                    <m:r>
                      <a:rPr lang="en-US" altLang="ja-JP" sz="2000" i="1" dirty="0" smtClean="0">
                        <a:latin typeface="Cambria Math" panose="02040503050406030204" pitchFamily="18" charset="0"/>
                        <a:ea typeface="Cambria Math" panose="02040503050406030204" pitchFamily="18" charset="0"/>
                      </a:rPr>
                      <m:t>∩</m:t>
                    </m:r>
                    <m:d>
                      <m:dPr>
                        <m:ctrlPr>
                          <a:rPr lang="en-US" altLang="ja-JP" sz="2000" i="1" dirty="0" smtClean="0">
                            <a:latin typeface="Cambria Math" panose="02040503050406030204" pitchFamily="18" charset="0"/>
                          </a:rPr>
                        </m:ctrlPr>
                      </m:dPr>
                      <m:e>
                        <m:r>
                          <a:rPr lang="ja-JP" altLang="en-US" sz="2000" i="1" smtClean="0">
                            <a:latin typeface="Cambria Math" panose="02040503050406030204" pitchFamily="18" charset="0"/>
                          </a:rPr>
                          <m:t>正解タグ</m:t>
                        </m:r>
                      </m:e>
                    </m:d>
                    <m:r>
                      <a:rPr lang="en-US" altLang="ja-JP" sz="2000" b="0" i="1" smtClean="0">
                        <a:latin typeface="Cambria Math" panose="02040503050406030204" pitchFamily="18" charset="0"/>
                      </a:rPr>
                      <m:t>)</m:t>
                    </m:r>
                  </m:oMath>
                </a14:m>
                <a:r>
                  <a:rPr lang="ja-JP" altLang="en-US" sz="2000" dirty="0"/>
                  <a:t>が空集合でなければ</a:t>
                </a:r>
                <a:r>
                  <a:rPr lang="ja-JP" altLang="en-US" sz="2000" u="sng" dirty="0"/>
                  <a:t>正解</a:t>
                </a:r>
                <a:endParaRPr lang="en-US" altLang="ja-JP" sz="2000" u="sng" dirty="0"/>
              </a:p>
              <a:p>
                <a:pPr lvl="1"/>
                <a:r>
                  <a:rPr lang="ja-JP" altLang="en-US" sz="2000"/>
                  <a:t>提案手法で推測した場合と，ランダムにタグを出力した場合を比較する</a:t>
                </a:r>
                <a:endParaRPr lang="en-US" altLang="ja-JP" sz="2000" dirty="0"/>
              </a:p>
              <a:p>
                <a:pPr lvl="1"/>
                <a:r>
                  <a:rPr lang="en-US" altLang="ja-JP" sz="2000" dirty="0"/>
                  <a:t>n</a:t>
                </a:r>
                <a:r>
                  <a:rPr lang="ja-JP" altLang="en-US" sz="2000"/>
                  <a:t>を変化させて算出する</a:t>
                </a:r>
                <a:endParaRPr lang="en-US" altLang="ja-JP" sz="2400" b="1" dirty="0">
                  <a:solidFill>
                    <a:srgbClr val="000000"/>
                  </a:solidFill>
                </a:endParaRPr>
              </a:p>
            </p:txBody>
          </p:sp>
        </mc:Choice>
        <mc:Fallback xmlns="">
          <p:sp>
            <p:nvSpPr>
              <p:cNvPr id="3" name="コンテンツ プレースホルダー 2">
                <a:extLst>
                  <a:ext uri="{FF2B5EF4-FFF2-40B4-BE49-F238E27FC236}">
                    <a16:creationId xmlns:a16="http://schemas.microsoft.com/office/drawing/2014/main" id="{4AEC8812-3FA2-6844-9D8F-F321F8C43C07}"/>
                  </a:ext>
                </a:extLst>
              </p:cNvPr>
              <p:cNvSpPr>
                <a:spLocks noGrp="1" noRot="1" noChangeAspect="1" noMove="1" noResize="1" noEditPoints="1" noAdjustHandles="1" noChangeArrowheads="1" noChangeShapeType="1" noTextEdit="1"/>
              </p:cNvSpPr>
              <p:nvPr>
                <p:ph idx="1"/>
              </p:nvPr>
            </p:nvSpPr>
            <p:spPr>
              <a:xfrm>
                <a:off x="350634" y="1639093"/>
                <a:ext cx="8431620" cy="4525963"/>
              </a:xfrm>
              <a:blipFill>
                <a:blip r:embed="rId3"/>
                <a:stretch>
                  <a:fillRect l="-1012" t="-1482" r="-723"/>
                </a:stretch>
              </a:blipFill>
            </p:spPr>
            <p:txBody>
              <a:bodyPr/>
              <a:lstStyle/>
              <a:p>
                <a:r>
                  <a:rPr lang="ja-JP" altLang="en-US">
                    <a:noFill/>
                  </a:rPr>
                  <a:t> </a:t>
                </a:r>
              </a:p>
            </p:txBody>
          </p:sp>
        </mc:Fallback>
      </mc:AlternateContent>
      <p:sp>
        <p:nvSpPr>
          <p:cNvPr id="4" name="日付プレースホルダー 3">
            <a:extLst>
              <a:ext uri="{FF2B5EF4-FFF2-40B4-BE49-F238E27FC236}">
                <a16:creationId xmlns:a16="http://schemas.microsoft.com/office/drawing/2014/main" id="{529CEC8F-7154-B74E-BA4A-D24075E53BB5}"/>
              </a:ext>
            </a:extLst>
          </p:cNvPr>
          <p:cNvSpPr>
            <a:spLocks noGrp="1"/>
          </p:cNvSpPr>
          <p:nvPr>
            <p:ph type="dt" sz="half" idx="10"/>
          </p:nvPr>
        </p:nvSpPr>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830067B1-C20F-8546-B79F-83DE91F2D8C2}"/>
              </a:ext>
            </a:extLst>
          </p:cNvPr>
          <p:cNvSpPr>
            <a:spLocks noGrp="1"/>
          </p:cNvSpPr>
          <p:nvPr>
            <p:ph type="sldNum" sz="quarter" idx="12"/>
          </p:nvPr>
        </p:nvSpPr>
        <p:spPr/>
        <p:txBody>
          <a:bodyPr/>
          <a:lstStyle/>
          <a:p>
            <a:pPr>
              <a:defRPr/>
            </a:pPr>
            <a:fld id="{B12562F3-4A2F-4E07-B7D3-3E764FB0DEC6}" type="slidenum">
              <a:rPr lang="en-US" altLang="ja-JP" smtClean="0"/>
              <a:pPr>
                <a:defRPr/>
              </a:pPr>
              <a:t>16</a:t>
            </a:fld>
            <a:endParaRPr lang="en-US" altLang="ja-JP" dirty="0"/>
          </a:p>
        </p:txBody>
      </p:sp>
      <p:grpSp>
        <p:nvGrpSpPr>
          <p:cNvPr id="6" name="グループ化 5">
            <a:extLst>
              <a:ext uri="{FF2B5EF4-FFF2-40B4-BE49-F238E27FC236}">
                <a16:creationId xmlns:a16="http://schemas.microsoft.com/office/drawing/2014/main" id="{38878908-6651-4918-94AC-36C1DF567A31}"/>
              </a:ext>
            </a:extLst>
          </p:cNvPr>
          <p:cNvGrpSpPr/>
          <p:nvPr/>
        </p:nvGrpSpPr>
        <p:grpSpPr>
          <a:xfrm>
            <a:off x="1009172" y="4779912"/>
            <a:ext cx="3542513" cy="1600648"/>
            <a:chOff x="577616" y="4696502"/>
            <a:chExt cx="3542513" cy="1600648"/>
          </a:xfrm>
        </p:grpSpPr>
        <p:sp>
          <p:nvSpPr>
            <p:cNvPr id="14" name="右矢印 13">
              <a:extLst>
                <a:ext uri="{FF2B5EF4-FFF2-40B4-BE49-F238E27FC236}">
                  <a16:creationId xmlns:a16="http://schemas.microsoft.com/office/drawing/2014/main" id="{CC9B8976-390B-0E4D-B38F-10067C76AEFF}"/>
                </a:ext>
              </a:extLst>
            </p:cNvPr>
            <p:cNvSpPr/>
            <p:nvPr/>
          </p:nvSpPr>
          <p:spPr>
            <a:xfrm>
              <a:off x="3004321" y="5335475"/>
              <a:ext cx="315589" cy="37223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DD5C87A-9BD7-9C4B-816B-46BB8573CF1B}"/>
                </a:ext>
              </a:extLst>
            </p:cNvPr>
            <p:cNvSpPr txBox="1"/>
            <p:nvPr/>
          </p:nvSpPr>
          <p:spPr>
            <a:xfrm>
              <a:off x="3319910" y="5289347"/>
              <a:ext cx="800219" cy="461665"/>
            </a:xfrm>
            <a:prstGeom prst="rect">
              <a:avLst/>
            </a:prstGeom>
            <a:noFill/>
          </p:spPr>
          <p:txBody>
            <a:bodyPr wrap="none" rtlCol="0">
              <a:spAutoFit/>
            </a:bodyPr>
            <a:lstStyle/>
            <a:p>
              <a:r>
                <a:rPr kumimoji="1" lang="ja-JP" altLang="en-US" u="sng"/>
                <a:t>正解</a:t>
              </a:r>
            </a:p>
          </p:txBody>
        </p:sp>
        <p:pic>
          <p:nvPicPr>
            <p:cNvPr id="7" name="図 6" descr="ダイアグラム, ベン図表&#10;&#10;自動的に生成された説明">
              <a:extLst>
                <a:ext uri="{FF2B5EF4-FFF2-40B4-BE49-F238E27FC236}">
                  <a16:creationId xmlns:a16="http://schemas.microsoft.com/office/drawing/2014/main" id="{DA4916E4-A02B-1345-A5C4-8ECBD18A1F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16" y="4696502"/>
              <a:ext cx="2257324" cy="1600648"/>
            </a:xfrm>
            <a:prstGeom prst="rect">
              <a:avLst/>
            </a:prstGeom>
          </p:spPr>
        </p:pic>
      </p:grpSp>
      <p:grpSp>
        <p:nvGrpSpPr>
          <p:cNvPr id="8" name="グループ化 7">
            <a:extLst>
              <a:ext uri="{FF2B5EF4-FFF2-40B4-BE49-F238E27FC236}">
                <a16:creationId xmlns:a16="http://schemas.microsoft.com/office/drawing/2014/main" id="{735CFC3E-61D1-4915-89E1-512ED7817681}"/>
              </a:ext>
            </a:extLst>
          </p:cNvPr>
          <p:cNvGrpSpPr/>
          <p:nvPr/>
        </p:nvGrpSpPr>
        <p:grpSpPr>
          <a:xfrm>
            <a:off x="4765205" y="4764566"/>
            <a:ext cx="3888523" cy="1600648"/>
            <a:chOff x="4724350" y="4624668"/>
            <a:chExt cx="3888523" cy="1600648"/>
          </a:xfrm>
        </p:grpSpPr>
        <p:sp>
          <p:nvSpPr>
            <p:cNvPr id="15" name="右矢印 14">
              <a:extLst>
                <a:ext uri="{FF2B5EF4-FFF2-40B4-BE49-F238E27FC236}">
                  <a16:creationId xmlns:a16="http://schemas.microsoft.com/office/drawing/2014/main" id="{01F7BB8A-A0B0-2C4E-9F09-513F7799934B}"/>
                </a:ext>
              </a:extLst>
            </p:cNvPr>
            <p:cNvSpPr/>
            <p:nvPr/>
          </p:nvSpPr>
          <p:spPr>
            <a:xfrm>
              <a:off x="7151055" y="5334063"/>
              <a:ext cx="315589" cy="37223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CC97439-52C8-324C-A4EC-A2CF1B6193DC}"/>
                </a:ext>
              </a:extLst>
            </p:cNvPr>
            <p:cNvSpPr txBox="1"/>
            <p:nvPr/>
          </p:nvSpPr>
          <p:spPr>
            <a:xfrm>
              <a:off x="7504877" y="5289347"/>
              <a:ext cx="1107996" cy="461665"/>
            </a:xfrm>
            <a:prstGeom prst="rect">
              <a:avLst/>
            </a:prstGeom>
            <a:noFill/>
          </p:spPr>
          <p:txBody>
            <a:bodyPr wrap="none" rtlCol="0">
              <a:spAutoFit/>
            </a:bodyPr>
            <a:lstStyle/>
            <a:p>
              <a:r>
                <a:rPr kumimoji="1" lang="ja-JP" altLang="en-US" u="sng"/>
                <a:t>不正解</a:t>
              </a:r>
            </a:p>
          </p:txBody>
        </p:sp>
        <p:pic>
          <p:nvPicPr>
            <p:cNvPr id="9" name="図 8" descr="ダイアグラム&#10;&#10;自動的に生成された説明">
              <a:extLst>
                <a:ext uri="{FF2B5EF4-FFF2-40B4-BE49-F238E27FC236}">
                  <a16:creationId xmlns:a16="http://schemas.microsoft.com/office/drawing/2014/main" id="{03400AFA-D544-BD4C-B367-8510A61AB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350" y="4624668"/>
              <a:ext cx="2257324" cy="1600648"/>
            </a:xfrm>
            <a:prstGeom prst="rect">
              <a:avLst/>
            </a:prstGeom>
          </p:spPr>
        </p:pic>
      </p:grpSp>
    </p:spTree>
    <p:extLst>
      <p:ext uri="{BB962C8B-B14F-4D97-AF65-F5344CB8AC3E}">
        <p14:creationId xmlns:p14="http://schemas.microsoft.com/office/powerpoint/2010/main" val="3964932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6C7C0C-CEFA-D84E-87BD-B7E1F95A86AE}"/>
              </a:ext>
            </a:extLst>
          </p:cNvPr>
          <p:cNvSpPr>
            <a:spLocks noGrp="1"/>
          </p:cNvSpPr>
          <p:nvPr>
            <p:ph type="title"/>
          </p:nvPr>
        </p:nvSpPr>
        <p:spPr/>
        <p:txBody>
          <a:bodyPr/>
          <a:lstStyle/>
          <a:p>
            <a:r>
              <a:rPr kumimoji="1" lang="ja-JP" altLang="en-US"/>
              <a:t>実験</a:t>
            </a:r>
            <a:r>
              <a:rPr kumimoji="1" lang="en-US" altLang="ja-JP" dirty="0"/>
              <a:t>1: </a:t>
            </a:r>
            <a:r>
              <a:rPr kumimoji="1" lang="ja-JP" altLang="en-US"/>
              <a:t>タグ全体に対する精度</a:t>
            </a:r>
          </a:p>
        </p:txBody>
      </p:sp>
      <p:sp>
        <p:nvSpPr>
          <p:cNvPr id="3" name="コンテンツ プレースホルダー 2">
            <a:extLst>
              <a:ext uri="{FF2B5EF4-FFF2-40B4-BE49-F238E27FC236}">
                <a16:creationId xmlns:a16="http://schemas.microsoft.com/office/drawing/2014/main" id="{4A534293-43F4-7A4A-92F4-70CAF78F1C38}"/>
              </a:ext>
            </a:extLst>
          </p:cNvPr>
          <p:cNvSpPr>
            <a:spLocks noGrp="1"/>
          </p:cNvSpPr>
          <p:nvPr>
            <p:ph idx="1"/>
          </p:nvPr>
        </p:nvSpPr>
        <p:spPr/>
        <p:txBody>
          <a:bodyPr/>
          <a:lstStyle/>
          <a:p>
            <a:r>
              <a:rPr kumimoji="1" lang="ja-JP" altLang="en-US" sz="2400"/>
              <a:t>データセットのうち，</a:t>
            </a:r>
            <a:r>
              <a:rPr kumimoji="1" lang="ja-JP" altLang="en-US" sz="2400" u="sng"/>
              <a:t>特殊なタグが付与された問題以外の全ての問題</a:t>
            </a:r>
            <a:r>
              <a:rPr lang="ja-JP" altLang="en-US" sz="2400"/>
              <a:t>に提出されたソースコード</a:t>
            </a:r>
            <a:r>
              <a:rPr kumimoji="1" lang="ja-JP" altLang="en-US" sz="2400"/>
              <a:t>を使用する</a:t>
            </a:r>
            <a:endParaRPr kumimoji="1" lang="en-US" altLang="ja-JP" sz="2400" dirty="0"/>
          </a:p>
          <a:p>
            <a:r>
              <a:rPr lang="ja-JP" altLang="en-US" sz="2400"/>
              <a:t>タグは全体のうち，以下の</a:t>
            </a:r>
            <a:r>
              <a:rPr lang="en-US" altLang="ja-JP" sz="2400" dirty="0"/>
              <a:t>14</a:t>
            </a:r>
            <a:r>
              <a:rPr lang="ja-JP" altLang="en-US" sz="2400"/>
              <a:t>個となった</a:t>
            </a:r>
            <a:endParaRPr lang="en-US" altLang="ja-JP" sz="2400" dirty="0"/>
          </a:p>
        </p:txBody>
      </p:sp>
      <p:sp>
        <p:nvSpPr>
          <p:cNvPr id="4" name="日付プレースホルダー 3">
            <a:extLst>
              <a:ext uri="{FF2B5EF4-FFF2-40B4-BE49-F238E27FC236}">
                <a16:creationId xmlns:a16="http://schemas.microsoft.com/office/drawing/2014/main" id="{A20EE690-4A65-254D-A757-19921C237713}"/>
              </a:ext>
            </a:extLst>
          </p:cNvPr>
          <p:cNvSpPr>
            <a:spLocks noGrp="1"/>
          </p:cNvSpPr>
          <p:nvPr>
            <p:ph type="dt" sz="half" idx="10"/>
          </p:nvPr>
        </p:nvSpPr>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AAF07B4B-5CED-0F41-B7C1-484FD1D48F10}"/>
              </a:ext>
            </a:extLst>
          </p:cNvPr>
          <p:cNvSpPr>
            <a:spLocks noGrp="1"/>
          </p:cNvSpPr>
          <p:nvPr>
            <p:ph type="sldNum" sz="quarter" idx="12"/>
          </p:nvPr>
        </p:nvSpPr>
        <p:spPr/>
        <p:txBody>
          <a:bodyPr/>
          <a:lstStyle/>
          <a:p>
            <a:pPr>
              <a:defRPr/>
            </a:pPr>
            <a:fld id="{B12562F3-4A2F-4E07-B7D3-3E764FB0DEC6}" type="slidenum">
              <a:rPr lang="en-US" altLang="ja-JP" smtClean="0"/>
              <a:pPr>
                <a:defRPr/>
              </a:pPr>
              <a:t>17</a:t>
            </a:fld>
            <a:endParaRPr lang="en-US" altLang="ja-JP"/>
          </a:p>
        </p:txBody>
      </p:sp>
      <p:graphicFrame>
        <p:nvGraphicFramePr>
          <p:cNvPr id="8" name="表 6">
            <a:extLst>
              <a:ext uri="{FF2B5EF4-FFF2-40B4-BE49-F238E27FC236}">
                <a16:creationId xmlns:a16="http://schemas.microsoft.com/office/drawing/2014/main" id="{8AAC2D18-5AC1-034D-91CD-6666B5D262EC}"/>
              </a:ext>
            </a:extLst>
          </p:cNvPr>
          <p:cNvGraphicFramePr>
            <a:graphicFrameLocks noGrp="1"/>
          </p:cNvGraphicFramePr>
          <p:nvPr>
            <p:extLst>
              <p:ext uri="{D42A27DB-BD31-4B8C-83A1-F6EECF244321}">
                <p14:modId xmlns:p14="http://schemas.microsoft.com/office/powerpoint/2010/main" val="1241049864"/>
              </p:ext>
            </p:extLst>
          </p:nvPr>
        </p:nvGraphicFramePr>
        <p:xfrm>
          <a:off x="145128" y="2908492"/>
          <a:ext cx="8842632" cy="2039658"/>
        </p:xfrm>
        <a:graphic>
          <a:graphicData uri="http://schemas.openxmlformats.org/drawingml/2006/table">
            <a:tbl>
              <a:tblPr>
                <a:tableStyleId>{8A107856-5554-42FB-B03E-39F5DBC370BA}</a:tableStyleId>
              </a:tblPr>
              <a:tblGrid>
                <a:gridCol w="1310348">
                  <a:extLst>
                    <a:ext uri="{9D8B030D-6E8A-4147-A177-3AD203B41FA5}">
                      <a16:colId xmlns:a16="http://schemas.microsoft.com/office/drawing/2014/main" val="4258680560"/>
                    </a:ext>
                  </a:extLst>
                </a:gridCol>
                <a:gridCol w="1467556">
                  <a:extLst>
                    <a:ext uri="{9D8B030D-6E8A-4147-A177-3AD203B41FA5}">
                      <a16:colId xmlns:a16="http://schemas.microsoft.com/office/drawing/2014/main" val="3725457616"/>
                    </a:ext>
                  </a:extLst>
                </a:gridCol>
                <a:gridCol w="1275644">
                  <a:extLst>
                    <a:ext uri="{9D8B030D-6E8A-4147-A177-3AD203B41FA5}">
                      <a16:colId xmlns:a16="http://schemas.microsoft.com/office/drawing/2014/main" val="453731462"/>
                    </a:ext>
                  </a:extLst>
                </a:gridCol>
                <a:gridCol w="1388534">
                  <a:extLst>
                    <a:ext uri="{9D8B030D-6E8A-4147-A177-3AD203B41FA5}">
                      <a16:colId xmlns:a16="http://schemas.microsoft.com/office/drawing/2014/main" val="518129550"/>
                    </a:ext>
                  </a:extLst>
                </a:gridCol>
                <a:gridCol w="1941689">
                  <a:extLst>
                    <a:ext uri="{9D8B030D-6E8A-4147-A177-3AD203B41FA5}">
                      <a16:colId xmlns:a16="http://schemas.microsoft.com/office/drawing/2014/main" val="4192245731"/>
                    </a:ext>
                  </a:extLst>
                </a:gridCol>
                <a:gridCol w="1458861">
                  <a:extLst>
                    <a:ext uri="{9D8B030D-6E8A-4147-A177-3AD203B41FA5}">
                      <a16:colId xmlns:a16="http://schemas.microsoft.com/office/drawing/2014/main" val="447495707"/>
                    </a:ext>
                  </a:extLst>
                </a:gridCol>
              </a:tblGrid>
              <a:tr h="679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Ad-Hoc</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April-Fool</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Construct</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Data-Structure</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Dynamic-Programming</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Easy</a:t>
                      </a:r>
                      <a:endParaRPr kumimoji="1" lang="ja-JP" altLang="en-US" sz="1700"/>
                    </a:p>
                  </a:txBody>
                  <a:tcPr/>
                </a:tc>
                <a:extLst>
                  <a:ext uri="{0D108BD9-81ED-4DB2-BD59-A6C34878D82A}">
                    <a16:rowId xmlns:a16="http://schemas.microsoft.com/office/drawing/2014/main" val="2407441894"/>
                  </a:ext>
                </a:extLst>
              </a:tr>
              <a:tr h="679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Flow-Algorithms</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Game</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Geometry</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Graph</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Greedy-Methods</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Interactive</a:t>
                      </a:r>
                      <a:endParaRPr kumimoji="1" lang="ja-JP" altLang="en-US" sz="1700">
                        <a:solidFill>
                          <a:schemeClr val="bg2">
                            <a:lumMod val="60000"/>
                            <a:lumOff val="40000"/>
                          </a:schemeClr>
                        </a:solidFill>
                      </a:endParaRPr>
                    </a:p>
                  </a:txBody>
                  <a:tcPr>
                    <a:solidFill>
                      <a:schemeClr val="bg1"/>
                    </a:solidFill>
                  </a:tcPr>
                </a:tc>
                <a:extLst>
                  <a:ext uri="{0D108BD9-81ED-4DB2-BD59-A6C34878D82A}">
                    <a16:rowId xmlns:a16="http://schemas.microsoft.com/office/drawing/2014/main" val="2700594023"/>
                  </a:ext>
                </a:extLst>
              </a:tr>
              <a:tr h="679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Marathon</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Mathematics</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Other</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Searching</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String</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Technique</a:t>
                      </a:r>
                      <a:endParaRPr kumimoji="1" lang="ja-JP" altLang="en-US" sz="1700"/>
                    </a:p>
                  </a:txBody>
                  <a:tcPr/>
                </a:tc>
                <a:extLst>
                  <a:ext uri="{0D108BD9-81ED-4DB2-BD59-A6C34878D82A}">
                    <a16:rowId xmlns:a16="http://schemas.microsoft.com/office/drawing/2014/main" val="1671864732"/>
                  </a:ext>
                </a:extLst>
              </a:tr>
            </a:tbl>
          </a:graphicData>
        </a:graphic>
      </p:graphicFrame>
      <p:graphicFrame>
        <p:nvGraphicFramePr>
          <p:cNvPr id="7" name="表 6">
            <a:extLst>
              <a:ext uri="{FF2B5EF4-FFF2-40B4-BE49-F238E27FC236}">
                <a16:creationId xmlns:a16="http://schemas.microsoft.com/office/drawing/2014/main" id="{2374618D-07A1-554B-AAC9-5485DD21DF8F}"/>
              </a:ext>
            </a:extLst>
          </p:cNvPr>
          <p:cNvGraphicFramePr>
            <a:graphicFrameLocks noGrp="1"/>
          </p:cNvGraphicFramePr>
          <p:nvPr>
            <p:extLst>
              <p:ext uri="{D42A27DB-BD31-4B8C-83A1-F6EECF244321}">
                <p14:modId xmlns:p14="http://schemas.microsoft.com/office/powerpoint/2010/main" val="3554724890"/>
              </p:ext>
            </p:extLst>
          </p:nvPr>
        </p:nvGraphicFramePr>
        <p:xfrm>
          <a:off x="395287" y="5091819"/>
          <a:ext cx="8142920" cy="1112520"/>
        </p:xfrm>
        <a:graphic>
          <a:graphicData uri="http://schemas.openxmlformats.org/drawingml/2006/table">
            <a:tbl>
              <a:tblPr firstRow="1" firstCol="1" bandRow="1">
                <a:tableStyleId>{93296810-A885-4BE3-A3E7-6D5BEEA58F35}</a:tableStyleId>
              </a:tblPr>
              <a:tblGrid>
                <a:gridCol w="2035730">
                  <a:extLst>
                    <a:ext uri="{9D8B030D-6E8A-4147-A177-3AD203B41FA5}">
                      <a16:colId xmlns:a16="http://schemas.microsoft.com/office/drawing/2014/main" val="1528187430"/>
                    </a:ext>
                  </a:extLst>
                </a:gridCol>
                <a:gridCol w="2035730">
                  <a:extLst>
                    <a:ext uri="{9D8B030D-6E8A-4147-A177-3AD203B41FA5}">
                      <a16:colId xmlns:a16="http://schemas.microsoft.com/office/drawing/2014/main" val="3780730057"/>
                    </a:ext>
                  </a:extLst>
                </a:gridCol>
                <a:gridCol w="2035730">
                  <a:extLst>
                    <a:ext uri="{9D8B030D-6E8A-4147-A177-3AD203B41FA5}">
                      <a16:colId xmlns:a16="http://schemas.microsoft.com/office/drawing/2014/main" val="3666403887"/>
                    </a:ext>
                  </a:extLst>
                </a:gridCol>
                <a:gridCol w="2035730">
                  <a:extLst>
                    <a:ext uri="{9D8B030D-6E8A-4147-A177-3AD203B41FA5}">
                      <a16:colId xmlns:a16="http://schemas.microsoft.com/office/drawing/2014/main" val="1265546009"/>
                    </a:ext>
                  </a:extLst>
                </a:gridCol>
              </a:tblGrid>
              <a:tr h="370840">
                <a:tc>
                  <a:txBody>
                    <a:bodyPr/>
                    <a:lstStyle/>
                    <a:p>
                      <a:r>
                        <a:rPr kumimoji="1" lang="ja-JP" altLang="en-US"/>
                        <a:t>データセット</a:t>
                      </a:r>
                    </a:p>
                  </a:txBody>
                  <a:tcPr/>
                </a:tc>
                <a:tc>
                  <a:txBody>
                    <a:bodyPr/>
                    <a:lstStyle/>
                    <a:p>
                      <a:r>
                        <a:rPr kumimoji="1" lang="ja-JP" altLang="en-US"/>
                        <a:t>問題数</a:t>
                      </a:r>
                    </a:p>
                  </a:txBody>
                  <a:tcPr/>
                </a:tc>
                <a:tc>
                  <a:txBody>
                    <a:bodyPr/>
                    <a:lstStyle/>
                    <a:p>
                      <a:r>
                        <a:rPr kumimoji="1" lang="ja-JP" altLang="en-US"/>
                        <a:t>ソースコード数</a:t>
                      </a:r>
                    </a:p>
                  </a:txBody>
                  <a:tcPr/>
                </a:tc>
                <a:tc>
                  <a:txBody>
                    <a:bodyPr/>
                    <a:lstStyle/>
                    <a:p>
                      <a:r>
                        <a:rPr kumimoji="1" lang="ja-JP" altLang="en-US"/>
                        <a:t>付与タグ数の平均</a:t>
                      </a:r>
                    </a:p>
                  </a:txBody>
                  <a:tcPr/>
                </a:tc>
                <a:extLst>
                  <a:ext uri="{0D108BD9-81ED-4DB2-BD59-A6C34878D82A}">
                    <a16:rowId xmlns:a16="http://schemas.microsoft.com/office/drawing/2014/main" val="2685071296"/>
                  </a:ext>
                </a:extLst>
              </a:tr>
              <a:tr h="370840">
                <a:tc>
                  <a:txBody>
                    <a:bodyPr/>
                    <a:lstStyle/>
                    <a:p>
                      <a:r>
                        <a:rPr kumimoji="1" lang="ja-JP" altLang="en-US"/>
                        <a:t>学習用データセット</a:t>
                      </a:r>
                    </a:p>
                  </a:txBody>
                  <a:tcPr/>
                </a:tc>
                <a:tc>
                  <a:txBody>
                    <a:bodyPr/>
                    <a:lstStyle/>
                    <a:p>
                      <a:pPr algn="r"/>
                      <a:r>
                        <a:rPr kumimoji="1" lang="en-US" altLang="ja-JP" dirty="0"/>
                        <a:t>566</a:t>
                      </a:r>
                      <a:endParaRPr kumimoji="1" lang="ja-JP" altLang="en-US"/>
                    </a:p>
                  </a:txBody>
                  <a:tcPr/>
                </a:tc>
                <a:tc>
                  <a:txBody>
                    <a:bodyPr/>
                    <a:lstStyle/>
                    <a:p>
                      <a:pPr algn="r"/>
                      <a:r>
                        <a:rPr kumimoji="1" lang="en-US" altLang="ja-JP" dirty="0"/>
                        <a:t>112,442</a:t>
                      </a:r>
                      <a:endParaRPr kumimoji="1" lang="ja-JP" altLang="en-US"/>
                    </a:p>
                  </a:txBody>
                  <a:tcPr/>
                </a:tc>
                <a:tc>
                  <a:txBody>
                    <a:bodyPr/>
                    <a:lstStyle/>
                    <a:p>
                      <a:pPr algn="r"/>
                      <a:r>
                        <a:rPr kumimoji="1" lang="en-US" altLang="ja-JP" dirty="0"/>
                        <a:t>1.47</a:t>
                      </a:r>
                      <a:endParaRPr kumimoji="1" lang="ja-JP" altLang="en-US"/>
                    </a:p>
                  </a:txBody>
                  <a:tcPr/>
                </a:tc>
                <a:extLst>
                  <a:ext uri="{0D108BD9-81ED-4DB2-BD59-A6C34878D82A}">
                    <a16:rowId xmlns:a16="http://schemas.microsoft.com/office/drawing/2014/main" val="2078675491"/>
                  </a:ext>
                </a:extLst>
              </a:tr>
              <a:tr h="370840">
                <a:tc>
                  <a:txBody>
                    <a:bodyPr/>
                    <a:lstStyle/>
                    <a:p>
                      <a:r>
                        <a:rPr kumimoji="1" lang="ja-JP" altLang="en-US"/>
                        <a:t>評価用データセット</a:t>
                      </a:r>
                    </a:p>
                  </a:txBody>
                  <a:tcPr/>
                </a:tc>
                <a:tc>
                  <a:txBody>
                    <a:bodyPr/>
                    <a:lstStyle/>
                    <a:p>
                      <a:pPr algn="r"/>
                      <a:r>
                        <a:rPr kumimoji="1" lang="en-US" altLang="ja-JP" dirty="0"/>
                        <a:t>213</a:t>
                      </a:r>
                      <a:endParaRPr kumimoji="1" lang="ja-JP" altLang="en-US"/>
                    </a:p>
                  </a:txBody>
                  <a:tcPr/>
                </a:tc>
                <a:tc>
                  <a:txBody>
                    <a:bodyPr/>
                    <a:lstStyle/>
                    <a:p>
                      <a:pPr algn="r"/>
                      <a:r>
                        <a:rPr kumimoji="1" lang="en-US" altLang="ja-JP" dirty="0"/>
                        <a:t>2,130</a:t>
                      </a:r>
                      <a:endParaRPr kumimoji="1" lang="ja-JP" altLang="en-US"/>
                    </a:p>
                  </a:txBody>
                  <a:tcPr/>
                </a:tc>
                <a:tc>
                  <a:txBody>
                    <a:bodyPr/>
                    <a:lstStyle/>
                    <a:p>
                      <a:pPr algn="r"/>
                      <a:r>
                        <a:rPr kumimoji="1" lang="en-US" altLang="ja-JP" dirty="0"/>
                        <a:t>1.21</a:t>
                      </a:r>
                      <a:endParaRPr kumimoji="1" lang="ja-JP" altLang="en-US"/>
                    </a:p>
                  </a:txBody>
                  <a:tcPr/>
                </a:tc>
                <a:extLst>
                  <a:ext uri="{0D108BD9-81ED-4DB2-BD59-A6C34878D82A}">
                    <a16:rowId xmlns:a16="http://schemas.microsoft.com/office/drawing/2014/main" val="758879495"/>
                  </a:ext>
                </a:extLst>
              </a:tr>
            </a:tbl>
          </a:graphicData>
        </a:graphic>
      </p:graphicFrame>
    </p:spTree>
    <p:extLst>
      <p:ext uri="{BB962C8B-B14F-4D97-AF65-F5344CB8AC3E}">
        <p14:creationId xmlns:p14="http://schemas.microsoft.com/office/powerpoint/2010/main" val="208248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2CE4B28-7402-5B42-B526-20B05CCC4225}"/>
              </a:ext>
            </a:extLst>
          </p:cNvPr>
          <p:cNvSpPr/>
          <p:nvPr/>
        </p:nvSpPr>
        <p:spPr>
          <a:xfrm>
            <a:off x="296883" y="5925916"/>
            <a:ext cx="1413164" cy="765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56AAABF-176F-9847-9B22-9127AF8F6C9E}"/>
              </a:ext>
            </a:extLst>
          </p:cNvPr>
          <p:cNvSpPr>
            <a:spLocks noGrp="1"/>
          </p:cNvSpPr>
          <p:nvPr>
            <p:ph type="title"/>
          </p:nvPr>
        </p:nvSpPr>
        <p:spPr/>
        <p:txBody>
          <a:bodyPr/>
          <a:lstStyle/>
          <a:p>
            <a:r>
              <a:rPr kumimoji="1" lang="ja-JP" altLang="en-US"/>
              <a:t>実験</a:t>
            </a:r>
            <a:r>
              <a:rPr kumimoji="1" lang="en-US" altLang="ja-JP" dirty="0"/>
              <a:t>1</a:t>
            </a:r>
            <a:r>
              <a:rPr kumimoji="1" lang="ja-JP" altLang="en-US"/>
              <a:t>の結果</a:t>
            </a:r>
          </a:p>
        </p:txBody>
      </p:sp>
      <p:sp>
        <p:nvSpPr>
          <p:cNvPr id="3" name="コンテンツ プレースホルダー 2">
            <a:extLst>
              <a:ext uri="{FF2B5EF4-FFF2-40B4-BE49-F238E27FC236}">
                <a16:creationId xmlns:a16="http://schemas.microsoft.com/office/drawing/2014/main" id="{563AE1A8-D578-B644-BAEF-0B3014161995}"/>
              </a:ext>
            </a:extLst>
          </p:cNvPr>
          <p:cNvSpPr>
            <a:spLocks noGrp="1"/>
          </p:cNvSpPr>
          <p:nvPr>
            <p:ph idx="1"/>
          </p:nvPr>
        </p:nvSpPr>
        <p:spPr/>
        <p:txBody>
          <a:bodyPr/>
          <a:lstStyle/>
          <a:p>
            <a:r>
              <a:rPr lang="ja-JP" altLang="en-US" sz="2400"/>
              <a:t>提案手法の正解率がランダムよりも高いことから，同じタグがついた問題の解答には共通する特徴が少なからずあり，提案手法が有効であることがわかる</a:t>
            </a:r>
            <a:endParaRPr lang="en-US" altLang="ja-JP" sz="2400" dirty="0"/>
          </a:p>
          <a:p>
            <a:r>
              <a:rPr lang="ja-JP" altLang="en-US" sz="2400"/>
              <a:t>また，タグごとの</a:t>
            </a:r>
            <a:r>
              <a:rPr lang="en-US" altLang="ja-JP" sz="2400" dirty="0"/>
              <a:t>macro-F1</a:t>
            </a:r>
            <a:r>
              <a:rPr lang="ja-JP" altLang="en-US" sz="2400"/>
              <a:t>の最大値，最小値から，推測精度が高いタグと低いタグがあることがわかる</a:t>
            </a:r>
            <a:endParaRPr lang="en-US" altLang="ja-JP" sz="2400" dirty="0"/>
          </a:p>
        </p:txBody>
      </p:sp>
      <p:sp>
        <p:nvSpPr>
          <p:cNvPr id="4" name="日付プレースホルダー 3">
            <a:extLst>
              <a:ext uri="{FF2B5EF4-FFF2-40B4-BE49-F238E27FC236}">
                <a16:creationId xmlns:a16="http://schemas.microsoft.com/office/drawing/2014/main" id="{C59C0169-6375-1949-B875-6111588B14FA}"/>
              </a:ext>
            </a:extLst>
          </p:cNvPr>
          <p:cNvSpPr>
            <a:spLocks noGrp="1"/>
          </p:cNvSpPr>
          <p:nvPr>
            <p:ph type="dt" sz="half" idx="10"/>
          </p:nvPr>
        </p:nvSpPr>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FA6A3C64-5FCA-A840-9BB6-68FB79C747E9}"/>
              </a:ext>
            </a:extLst>
          </p:cNvPr>
          <p:cNvSpPr>
            <a:spLocks noGrp="1"/>
          </p:cNvSpPr>
          <p:nvPr>
            <p:ph type="sldNum" sz="quarter" idx="12"/>
          </p:nvPr>
        </p:nvSpPr>
        <p:spPr/>
        <p:txBody>
          <a:bodyPr/>
          <a:lstStyle/>
          <a:p>
            <a:pPr>
              <a:defRPr/>
            </a:pPr>
            <a:fld id="{B12562F3-4A2F-4E07-B7D3-3E764FB0DEC6}" type="slidenum">
              <a:rPr lang="en-US" altLang="ja-JP" smtClean="0"/>
              <a:pPr>
                <a:defRPr/>
              </a:pPr>
              <a:t>18</a:t>
            </a:fld>
            <a:endParaRPr lang="en-US" altLang="ja-JP"/>
          </a:p>
        </p:txBody>
      </p:sp>
      <p:graphicFrame>
        <p:nvGraphicFramePr>
          <p:cNvPr id="8" name="表 8">
            <a:extLst>
              <a:ext uri="{FF2B5EF4-FFF2-40B4-BE49-F238E27FC236}">
                <a16:creationId xmlns:a16="http://schemas.microsoft.com/office/drawing/2014/main" id="{F9150708-B048-3E4C-AA85-0F06B28C7897}"/>
              </a:ext>
            </a:extLst>
          </p:cNvPr>
          <p:cNvGraphicFramePr>
            <a:graphicFrameLocks noGrp="1"/>
          </p:cNvGraphicFramePr>
          <p:nvPr>
            <p:extLst>
              <p:ext uri="{D42A27DB-BD31-4B8C-83A1-F6EECF244321}">
                <p14:modId xmlns:p14="http://schemas.microsoft.com/office/powerpoint/2010/main" val="1607893793"/>
              </p:ext>
            </p:extLst>
          </p:nvPr>
        </p:nvGraphicFramePr>
        <p:xfrm>
          <a:off x="4770369" y="4145999"/>
          <a:ext cx="3487003" cy="1927776"/>
        </p:xfrm>
        <a:graphic>
          <a:graphicData uri="http://schemas.openxmlformats.org/drawingml/2006/table">
            <a:tbl>
              <a:tblPr firstRow="1" bandRow="1">
                <a:tableStyleId>{5C22544A-7EE6-4342-B048-85BDC9FD1C3A}</a:tableStyleId>
              </a:tblPr>
              <a:tblGrid>
                <a:gridCol w="2297069">
                  <a:extLst>
                    <a:ext uri="{9D8B030D-6E8A-4147-A177-3AD203B41FA5}">
                      <a16:colId xmlns:a16="http://schemas.microsoft.com/office/drawing/2014/main" val="2136917682"/>
                    </a:ext>
                  </a:extLst>
                </a:gridCol>
                <a:gridCol w="1189934">
                  <a:extLst>
                    <a:ext uri="{9D8B030D-6E8A-4147-A177-3AD203B41FA5}">
                      <a16:colId xmlns:a16="http://schemas.microsoft.com/office/drawing/2014/main" val="3004098039"/>
                    </a:ext>
                  </a:extLst>
                </a:gridCol>
              </a:tblGrid>
              <a:tr h="481944">
                <a:tc>
                  <a:txBody>
                    <a:bodyPr/>
                    <a:lstStyle/>
                    <a:p>
                      <a:r>
                        <a:rPr kumimoji="1" lang="ja-JP" altLang="en-US"/>
                        <a:t>評価指標</a:t>
                      </a:r>
                    </a:p>
                  </a:txBody>
                  <a:tcPr/>
                </a:tc>
                <a:tc>
                  <a:txBody>
                    <a:bodyPr/>
                    <a:lstStyle/>
                    <a:p>
                      <a:r>
                        <a:rPr kumimoji="1" lang="ja-JP" altLang="en-US"/>
                        <a:t>結果</a:t>
                      </a:r>
                    </a:p>
                  </a:txBody>
                  <a:tcPr/>
                </a:tc>
                <a:extLst>
                  <a:ext uri="{0D108BD9-81ED-4DB2-BD59-A6C34878D82A}">
                    <a16:rowId xmlns:a16="http://schemas.microsoft.com/office/drawing/2014/main" val="1979011278"/>
                  </a:ext>
                </a:extLst>
              </a:tr>
              <a:tr h="481944">
                <a:tc>
                  <a:txBody>
                    <a:bodyPr/>
                    <a:lstStyle/>
                    <a:p>
                      <a:r>
                        <a:rPr kumimoji="1" lang="en-US" altLang="ja-JP" dirty="0"/>
                        <a:t>macro-F1</a:t>
                      </a:r>
                      <a:r>
                        <a:rPr kumimoji="1" lang="ja-JP" altLang="en-US"/>
                        <a:t>の最大値</a:t>
                      </a:r>
                    </a:p>
                  </a:txBody>
                  <a:tcPr/>
                </a:tc>
                <a:tc>
                  <a:txBody>
                    <a:bodyPr/>
                    <a:lstStyle/>
                    <a:p>
                      <a:pPr algn="r"/>
                      <a:r>
                        <a:rPr kumimoji="1" lang="en-US" altLang="ja-JP" dirty="0"/>
                        <a:t>0.85</a:t>
                      </a:r>
                      <a:endParaRPr kumimoji="1" lang="ja-JP" altLang="en-US"/>
                    </a:p>
                  </a:txBody>
                  <a:tcPr/>
                </a:tc>
                <a:extLst>
                  <a:ext uri="{0D108BD9-81ED-4DB2-BD59-A6C34878D82A}">
                    <a16:rowId xmlns:a16="http://schemas.microsoft.com/office/drawing/2014/main" val="3157573793"/>
                  </a:ext>
                </a:extLst>
              </a:tr>
              <a:tr h="481944">
                <a:tc>
                  <a:txBody>
                    <a:bodyPr/>
                    <a:lstStyle/>
                    <a:p>
                      <a:r>
                        <a:rPr kumimoji="1" lang="en-US" altLang="ja-JP" dirty="0"/>
                        <a:t>macro-F1</a:t>
                      </a:r>
                      <a:r>
                        <a:rPr kumimoji="1" lang="ja-JP" altLang="en-US"/>
                        <a:t>の最小値</a:t>
                      </a:r>
                    </a:p>
                  </a:txBody>
                  <a:tcPr/>
                </a:tc>
                <a:tc>
                  <a:txBody>
                    <a:bodyPr/>
                    <a:lstStyle/>
                    <a:p>
                      <a:pPr algn="r"/>
                      <a:r>
                        <a:rPr kumimoji="1" lang="en-US" altLang="ja-JP" dirty="0"/>
                        <a:t>0.06</a:t>
                      </a:r>
                      <a:endParaRPr kumimoji="1" lang="ja-JP" altLang="en-US"/>
                    </a:p>
                  </a:txBody>
                  <a:tcPr/>
                </a:tc>
                <a:extLst>
                  <a:ext uri="{0D108BD9-81ED-4DB2-BD59-A6C34878D82A}">
                    <a16:rowId xmlns:a16="http://schemas.microsoft.com/office/drawing/2014/main" val="489550278"/>
                  </a:ext>
                </a:extLst>
              </a:tr>
              <a:tr h="481944">
                <a:tc>
                  <a:txBody>
                    <a:bodyPr/>
                    <a:lstStyle/>
                    <a:p>
                      <a:r>
                        <a:rPr kumimoji="1" lang="en-US" altLang="ja-JP" dirty="0"/>
                        <a:t>macro-F1</a:t>
                      </a:r>
                      <a:r>
                        <a:rPr kumimoji="1" lang="ja-JP" altLang="en-US"/>
                        <a:t>の平均値</a:t>
                      </a:r>
                    </a:p>
                  </a:txBody>
                  <a:tcPr/>
                </a:tc>
                <a:tc>
                  <a:txBody>
                    <a:bodyPr/>
                    <a:lstStyle/>
                    <a:p>
                      <a:pPr algn="r"/>
                      <a:r>
                        <a:rPr kumimoji="1" lang="en-US" altLang="ja-JP" dirty="0"/>
                        <a:t>0.29</a:t>
                      </a:r>
                      <a:endParaRPr kumimoji="1" lang="ja-JP" altLang="en-US"/>
                    </a:p>
                  </a:txBody>
                  <a:tcPr/>
                </a:tc>
                <a:extLst>
                  <a:ext uri="{0D108BD9-81ED-4DB2-BD59-A6C34878D82A}">
                    <a16:rowId xmlns:a16="http://schemas.microsoft.com/office/drawing/2014/main" val="1299227686"/>
                  </a:ext>
                </a:extLst>
              </a:tr>
            </a:tbl>
          </a:graphicData>
        </a:graphic>
      </p:graphicFrame>
      <p:pic>
        <p:nvPicPr>
          <p:cNvPr id="13" name="図 12" descr="グラフ, 折れ線グラフ&#10;&#10;自動的に生成された説明">
            <a:extLst>
              <a:ext uri="{FF2B5EF4-FFF2-40B4-BE49-F238E27FC236}">
                <a16:creationId xmlns:a16="http://schemas.microsoft.com/office/drawing/2014/main" id="{5F1D4986-B4AE-9746-8B9B-6DE656C5F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00" y="3705271"/>
            <a:ext cx="4246506" cy="3105057"/>
          </a:xfrm>
          <a:prstGeom prst="rect">
            <a:avLst/>
          </a:prstGeom>
        </p:spPr>
      </p:pic>
      <p:sp>
        <p:nvSpPr>
          <p:cNvPr id="7" name="テキスト ボックス 6">
            <a:extLst>
              <a:ext uri="{FF2B5EF4-FFF2-40B4-BE49-F238E27FC236}">
                <a16:creationId xmlns:a16="http://schemas.microsoft.com/office/drawing/2014/main" id="{34C9F75A-949A-E640-BC86-070648429C0E}"/>
              </a:ext>
            </a:extLst>
          </p:cNvPr>
          <p:cNvSpPr txBox="1"/>
          <p:nvPr/>
        </p:nvSpPr>
        <p:spPr>
          <a:xfrm>
            <a:off x="5545207" y="3807445"/>
            <a:ext cx="1937325" cy="338554"/>
          </a:xfrm>
          <a:prstGeom prst="rect">
            <a:avLst/>
          </a:prstGeom>
          <a:noFill/>
        </p:spPr>
        <p:txBody>
          <a:bodyPr wrap="none" rtlCol="0">
            <a:spAutoFit/>
          </a:bodyPr>
          <a:lstStyle/>
          <a:p>
            <a:r>
              <a:rPr kumimoji="1" lang="ja-JP" altLang="en-US" sz="1600"/>
              <a:t>タグごとの</a:t>
            </a:r>
            <a:r>
              <a:rPr kumimoji="1" lang="en-US" altLang="ja-JP" sz="1600" dirty="0"/>
              <a:t>macro-F1</a:t>
            </a:r>
            <a:endParaRPr kumimoji="1" lang="ja-JP" altLang="en-US" sz="1600"/>
          </a:p>
        </p:txBody>
      </p:sp>
    </p:spTree>
    <p:extLst>
      <p:ext uri="{BB962C8B-B14F-4D97-AF65-F5344CB8AC3E}">
        <p14:creationId xmlns:p14="http://schemas.microsoft.com/office/powerpoint/2010/main" val="800132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CAFE6-EBC0-4F48-849B-3874228A7694}"/>
              </a:ext>
            </a:extLst>
          </p:cNvPr>
          <p:cNvSpPr>
            <a:spLocks noGrp="1"/>
          </p:cNvSpPr>
          <p:nvPr>
            <p:ph type="title"/>
          </p:nvPr>
        </p:nvSpPr>
        <p:spPr/>
        <p:txBody>
          <a:bodyPr/>
          <a:lstStyle/>
          <a:p>
            <a:r>
              <a:rPr kumimoji="1" lang="ja-JP" altLang="en-US"/>
              <a:t>実験</a:t>
            </a:r>
            <a:r>
              <a:rPr kumimoji="1" lang="en-US" altLang="ja-JP" dirty="0"/>
              <a:t>2: </a:t>
            </a:r>
            <a:r>
              <a:rPr kumimoji="1" lang="ja-JP" altLang="en-US"/>
              <a:t>タグを絞った場合の精度</a:t>
            </a:r>
          </a:p>
        </p:txBody>
      </p:sp>
      <p:sp>
        <p:nvSpPr>
          <p:cNvPr id="3" name="コンテンツ プレースホルダー 2">
            <a:extLst>
              <a:ext uri="{FF2B5EF4-FFF2-40B4-BE49-F238E27FC236}">
                <a16:creationId xmlns:a16="http://schemas.microsoft.com/office/drawing/2014/main" id="{D2C13A38-AF66-B841-B341-D33CAFAB98E6}"/>
              </a:ext>
            </a:extLst>
          </p:cNvPr>
          <p:cNvSpPr>
            <a:spLocks noGrp="1"/>
          </p:cNvSpPr>
          <p:nvPr>
            <p:ph idx="1"/>
          </p:nvPr>
        </p:nvSpPr>
        <p:spPr/>
        <p:txBody>
          <a:bodyPr/>
          <a:lstStyle/>
          <a:p>
            <a:r>
              <a:rPr lang="ja-JP" altLang="en-US" sz="2400"/>
              <a:t>データセットのうち，</a:t>
            </a:r>
            <a:r>
              <a:rPr lang="ja-JP" altLang="en-US" sz="2400" u="sng"/>
              <a:t>アルゴリズム情報に関するタグが付与されている問題</a:t>
            </a:r>
            <a:r>
              <a:rPr lang="ja-JP" altLang="en-US" sz="2400"/>
              <a:t>に提出されたソースコードを使用する．</a:t>
            </a:r>
            <a:endParaRPr lang="en-US" altLang="ja-JP" sz="2400" dirty="0"/>
          </a:p>
          <a:p>
            <a:r>
              <a:rPr lang="ja-JP" altLang="en-US" sz="2400"/>
              <a:t>タグは全体のうち，以下の</a:t>
            </a:r>
            <a:r>
              <a:rPr lang="en-US" altLang="ja-JP" sz="2400" dirty="0"/>
              <a:t>5</a:t>
            </a:r>
            <a:r>
              <a:rPr lang="ja-JP" altLang="en-US" sz="2400"/>
              <a:t>個となった</a:t>
            </a:r>
            <a:endParaRPr kumimoji="1" lang="ja-JP" altLang="en-US" sz="2400"/>
          </a:p>
        </p:txBody>
      </p:sp>
      <p:sp>
        <p:nvSpPr>
          <p:cNvPr id="4" name="日付プレースホルダー 3">
            <a:extLst>
              <a:ext uri="{FF2B5EF4-FFF2-40B4-BE49-F238E27FC236}">
                <a16:creationId xmlns:a16="http://schemas.microsoft.com/office/drawing/2014/main" id="{4C77CEA1-9C13-8040-A953-172FD3DC685D}"/>
              </a:ext>
            </a:extLst>
          </p:cNvPr>
          <p:cNvSpPr>
            <a:spLocks noGrp="1"/>
          </p:cNvSpPr>
          <p:nvPr>
            <p:ph type="dt" sz="half" idx="10"/>
          </p:nvPr>
        </p:nvSpPr>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BA5A75F6-930B-B041-A98B-82625F59352B}"/>
              </a:ext>
            </a:extLst>
          </p:cNvPr>
          <p:cNvSpPr>
            <a:spLocks noGrp="1"/>
          </p:cNvSpPr>
          <p:nvPr>
            <p:ph type="sldNum" sz="quarter" idx="12"/>
          </p:nvPr>
        </p:nvSpPr>
        <p:spPr/>
        <p:txBody>
          <a:bodyPr/>
          <a:lstStyle/>
          <a:p>
            <a:pPr>
              <a:defRPr/>
            </a:pPr>
            <a:fld id="{B12562F3-4A2F-4E07-B7D3-3E764FB0DEC6}" type="slidenum">
              <a:rPr lang="en-US" altLang="ja-JP" smtClean="0"/>
              <a:pPr>
                <a:defRPr/>
              </a:pPr>
              <a:t>19</a:t>
            </a:fld>
            <a:endParaRPr lang="en-US" altLang="ja-JP"/>
          </a:p>
        </p:txBody>
      </p:sp>
      <p:graphicFrame>
        <p:nvGraphicFramePr>
          <p:cNvPr id="9" name="表 6">
            <a:extLst>
              <a:ext uri="{FF2B5EF4-FFF2-40B4-BE49-F238E27FC236}">
                <a16:creationId xmlns:a16="http://schemas.microsoft.com/office/drawing/2014/main" id="{4BC5CE06-C76E-CD4B-9272-CE6CD8773DF1}"/>
              </a:ext>
            </a:extLst>
          </p:cNvPr>
          <p:cNvGraphicFramePr>
            <a:graphicFrameLocks noGrp="1"/>
          </p:cNvGraphicFramePr>
          <p:nvPr>
            <p:extLst>
              <p:ext uri="{D42A27DB-BD31-4B8C-83A1-F6EECF244321}">
                <p14:modId xmlns:p14="http://schemas.microsoft.com/office/powerpoint/2010/main" val="239720171"/>
              </p:ext>
            </p:extLst>
          </p:nvPr>
        </p:nvGraphicFramePr>
        <p:xfrm>
          <a:off x="145128" y="2925596"/>
          <a:ext cx="8842632" cy="2039658"/>
        </p:xfrm>
        <a:graphic>
          <a:graphicData uri="http://schemas.openxmlformats.org/drawingml/2006/table">
            <a:tbl>
              <a:tblPr>
                <a:tableStyleId>{8A107856-5554-42FB-B03E-39F5DBC370BA}</a:tableStyleId>
              </a:tblPr>
              <a:tblGrid>
                <a:gridCol w="1310348">
                  <a:extLst>
                    <a:ext uri="{9D8B030D-6E8A-4147-A177-3AD203B41FA5}">
                      <a16:colId xmlns:a16="http://schemas.microsoft.com/office/drawing/2014/main" val="4258680560"/>
                    </a:ext>
                  </a:extLst>
                </a:gridCol>
                <a:gridCol w="1467556">
                  <a:extLst>
                    <a:ext uri="{9D8B030D-6E8A-4147-A177-3AD203B41FA5}">
                      <a16:colId xmlns:a16="http://schemas.microsoft.com/office/drawing/2014/main" val="3725457616"/>
                    </a:ext>
                  </a:extLst>
                </a:gridCol>
                <a:gridCol w="1275644">
                  <a:extLst>
                    <a:ext uri="{9D8B030D-6E8A-4147-A177-3AD203B41FA5}">
                      <a16:colId xmlns:a16="http://schemas.microsoft.com/office/drawing/2014/main" val="453731462"/>
                    </a:ext>
                  </a:extLst>
                </a:gridCol>
                <a:gridCol w="1388534">
                  <a:extLst>
                    <a:ext uri="{9D8B030D-6E8A-4147-A177-3AD203B41FA5}">
                      <a16:colId xmlns:a16="http://schemas.microsoft.com/office/drawing/2014/main" val="518129550"/>
                    </a:ext>
                  </a:extLst>
                </a:gridCol>
                <a:gridCol w="1941689">
                  <a:extLst>
                    <a:ext uri="{9D8B030D-6E8A-4147-A177-3AD203B41FA5}">
                      <a16:colId xmlns:a16="http://schemas.microsoft.com/office/drawing/2014/main" val="4192245731"/>
                    </a:ext>
                  </a:extLst>
                </a:gridCol>
                <a:gridCol w="1458861">
                  <a:extLst>
                    <a:ext uri="{9D8B030D-6E8A-4147-A177-3AD203B41FA5}">
                      <a16:colId xmlns:a16="http://schemas.microsoft.com/office/drawing/2014/main" val="447495707"/>
                    </a:ext>
                  </a:extLst>
                </a:gridCol>
              </a:tblGrid>
              <a:tr h="679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Ad-Hoc</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April-Fool</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Construct</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Data-Structure</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Dynamic-Programming</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Easy</a:t>
                      </a:r>
                      <a:endParaRPr kumimoji="1" lang="ja-JP" altLang="en-US" sz="1700">
                        <a:solidFill>
                          <a:schemeClr val="bg2">
                            <a:lumMod val="60000"/>
                            <a:lumOff val="40000"/>
                          </a:schemeClr>
                        </a:solidFill>
                      </a:endParaRPr>
                    </a:p>
                  </a:txBody>
                  <a:tcPr>
                    <a:solidFill>
                      <a:schemeClr val="bg1"/>
                    </a:solidFill>
                  </a:tcPr>
                </a:tc>
                <a:extLst>
                  <a:ext uri="{0D108BD9-81ED-4DB2-BD59-A6C34878D82A}">
                    <a16:rowId xmlns:a16="http://schemas.microsoft.com/office/drawing/2014/main" val="2407441894"/>
                  </a:ext>
                </a:extLst>
              </a:tr>
              <a:tr h="679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Flow-Algorithms</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Game</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Geometry</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Graph</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Greedy-Methods</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Interactive</a:t>
                      </a:r>
                      <a:endParaRPr kumimoji="1" lang="ja-JP" altLang="en-US" sz="1700">
                        <a:solidFill>
                          <a:schemeClr val="bg2">
                            <a:lumMod val="60000"/>
                            <a:lumOff val="40000"/>
                          </a:schemeClr>
                        </a:solidFill>
                      </a:endParaRPr>
                    </a:p>
                  </a:txBody>
                  <a:tcPr>
                    <a:solidFill>
                      <a:schemeClr val="bg1"/>
                    </a:solidFill>
                  </a:tcPr>
                </a:tc>
                <a:extLst>
                  <a:ext uri="{0D108BD9-81ED-4DB2-BD59-A6C34878D82A}">
                    <a16:rowId xmlns:a16="http://schemas.microsoft.com/office/drawing/2014/main" val="2700594023"/>
                  </a:ext>
                </a:extLst>
              </a:tr>
              <a:tr h="679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Marathon</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tx1"/>
                          </a:solidFill>
                        </a:rPr>
                        <a:t>Mathematics</a:t>
                      </a:r>
                      <a:endParaRPr kumimoji="1" lang="ja-JP" altLang="en-US" sz="1700">
                        <a:solidFill>
                          <a:schemeClr val="tx1"/>
                        </a:solidFill>
                      </a:endParaRPr>
                    </a:p>
                  </a:txBody>
                  <a:tcPr>
                    <a:solidFill>
                      <a:srgbClr val="E8E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Other</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t>Searching</a:t>
                      </a:r>
                      <a:endParaRPr kumimoji="1" lang="ja-JP" altLang="en-US" sz="17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String</a:t>
                      </a:r>
                      <a:endParaRPr kumimoji="1" lang="ja-JP" altLang="en-US" sz="1700">
                        <a:solidFill>
                          <a:schemeClr val="bg2">
                            <a:lumMod val="60000"/>
                            <a:lumOff val="40000"/>
                          </a:schemeClr>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700" dirty="0">
                          <a:solidFill>
                            <a:schemeClr val="bg2">
                              <a:lumMod val="60000"/>
                              <a:lumOff val="40000"/>
                            </a:schemeClr>
                          </a:solidFill>
                        </a:rPr>
                        <a:t>Technique</a:t>
                      </a:r>
                      <a:endParaRPr kumimoji="1" lang="ja-JP" altLang="en-US" sz="1700">
                        <a:solidFill>
                          <a:schemeClr val="bg2">
                            <a:lumMod val="60000"/>
                            <a:lumOff val="40000"/>
                          </a:schemeClr>
                        </a:solidFill>
                      </a:endParaRPr>
                    </a:p>
                  </a:txBody>
                  <a:tcPr>
                    <a:solidFill>
                      <a:schemeClr val="bg1"/>
                    </a:solidFill>
                  </a:tcPr>
                </a:tc>
                <a:extLst>
                  <a:ext uri="{0D108BD9-81ED-4DB2-BD59-A6C34878D82A}">
                    <a16:rowId xmlns:a16="http://schemas.microsoft.com/office/drawing/2014/main" val="1671864732"/>
                  </a:ext>
                </a:extLst>
              </a:tr>
            </a:tbl>
          </a:graphicData>
        </a:graphic>
      </p:graphicFrame>
      <p:graphicFrame>
        <p:nvGraphicFramePr>
          <p:cNvPr id="7" name="表 6">
            <a:extLst>
              <a:ext uri="{FF2B5EF4-FFF2-40B4-BE49-F238E27FC236}">
                <a16:creationId xmlns:a16="http://schemas.microsoft.com/office/drawing/2014/main" id="{AA799054-4CFF-6043-9C70-1D11586345C3}"/>
              </a:ext>
            </a:extLst>
          </p:cNvPr>
          <p:cNvGraphicFramePr>
            <a:graphicFrameLocks noGrp="1"/>
          </p:cNvGraphicFramePr>
          <p:nvPr>
            <p:extLst>
              <p:ext uri="{D42A27DB-BD31-4B8C-83A1-F6EECF244321}">
                <p14:modId xmlns:p14="http://schemas.microsoft.com/office/powerpoint/2010/main" val="120249207"/>
              </p:ext>
            </p:extLst>
          </p:nvPr>
        </p:nvGraphicFramePr>
        <p:xfrm>
          <a:off x="291784" y="5093473"/>
          <a:ext cx="8142920" cy="1112520"/>
        </p:xfrm>
        <a:graphic>
          <a:graphicData uri="http://schemas.openxmlformats.org/drawingml/2006/table">
            <a:tbl>
              <a:tblPr firstRow="1" firstCol="1" bandRow="1">
                <a:tableStyleId>{93296810-A885-4BE3-A3E7-6D5BEEA58F35}</a:tableStyleId>
              </a:tblPr>
              <a:tblGrid>
                <a:gridCol w="2035730">
                  <a:extLst>
                    <a:ext uri="{9D8B030D-6E8A-4147-A177-3AD203B41FA5}">
                      <a16:colId xmlns:a16="http://schemas.microsoft.com/office/drawing/2014/main" val="1528187430"/>
                    </a:ext>
                  </a:extLst>
                </a:gridCol>
                <a:gridCol w="2035730">
                  <a:extLst>
                    <a:ext uri="{9D8B030D-6E8A-4147-A177-3AD203B41FA5}">
                      <a16:colId xmlns:a16="http://schemas.microsoft.com/office/drawing/2014/main" val="3780730057"/>
                    </a:ext>
                  </a:extLst>
                </a:gridCol>
                <a:gridCol w="2035730">
                  <a:extLst>
                    <a:ext uri="{9D8B030D-6E8A-4147-A177-3AD203B41FA5}">
                      <a16:colId xmlns:a16="http://schemas.microsoft.com/office/drawing/2014/main" val="3666403887"/>
                    </a:ext>
                  </a:extLst>
                </a:gridCol>
                <a:gridCol w="2035730">
                  <a:extLst>
                    <a:ext uri="{9D8B030D-6E8A-4147-A177-3AD203B41FA5}">
                      <a16:colId xmlns:a16="http://schemas.microsoft.com/office/drawing/2014/main" val="1265546009"/>
                    </a:ext>
                  </a:extLst>
                </a:gridCol>
              </a:tblGrid>
              <a:tr h="370840">
                <a:tc>
                  <a:txBody>
                    <a:bodyPr/>
                    <a:lstStyle/>
                    <a:p>
                      <a:r>
                        <a:rPr kumimoji="1" lang="ja-JP" altLang="en-US"/>
                        <a:t>データセット</a:t>
                      </a:r>
                    </a:p>
                  </a:txBody>
                  <a:tcPr/>
                </a:tc>
                <a:tc>
                  <a:txBody>
                    <a:bodyPr/>
                    <a:lstStyle/>
                    <a:p>
                      <a:r>
                        <a:rPr kumimoji="1" lang="ja-JP" altLang="en-US"/>
                        <a:t>問題数</a:t>
                      </a:r>
                    </a:p>
                  </a:txBody>
                  <a:tcPr/>
                </a:tc>
                <a:tc>
                  <a:txBody>
                    <a:bodyPr/>
                    <a:lstStyle/>
                    <a:p>
                      <a:r>
                        <a:rPr kumimoji="1" lang="ja-JP" altLang="en-US"/>
                        <a:t>ソースコード数</a:t>
                      </a:r>
                    </a:p>
                  </a:txBody>
                  <a:tcPr/>
                </a:tc>
                <a:tc>
                  <a:txBody>
                    <a:bodyPr/>
                    <a:lstStyle/>
                    <a:p>
                      <a:r>
                        <a:rPr kumimoji="1" lang="ja-JP" altLang="en-US"/>
                        <a:t>付与タグ数の平均</a:t>
                      </a:r>
                    </a:p>
                  </a:txBody>
                  <a:tcPr/>
                </a:tc>
                <a:extLst>
                  <a:ext uri="{0D108BD9-81ED-4DB2-BD59-A6C34878D82A}">
                    <a16:rowId xmlns:a16="http://schemas.microsoft.com/office/drawing/2014/main" val="2685071296"/>
                  </a:ext>
                </a:extLst>
              </a:tr>
              <a:tr h="370840">
                <a:tc>
                  <a:txBody>
                    <a:bodyPr/>
                    <a:lstStyle/>
                    <a:p>
                      <a:r>
                        <a:rPr kumimoji="1" lang="ja-JP" altLang="en-US"/>
                        <a:t>学習用データセット</a:t>
                      </a:r>
                    </a:p>
                  </a:txBody>
                  <a:tcPr/>
                </a:tc>
                <a:tc>
                  <a:txBody>
                    <a:bodyPr/>
                    <a:lstStyle/>
                    <a:p>
                      <a:pPr algn="r"/>
                      <a:r>
                        <a:rPr kumimoji="1" lang="en-US" altLang="ja-JP" dirty="0"/>
                        <a:t>172</a:t>
                      </a:r>
                      <a:endParaRPr kumimoji="1" lang="ja-JP" altLang="en-US"/>
                    </a:p>
                  </a:txBody>
                  <a:tcPr/>
                </a:tc>
                <a:tc>
                  <a:txBody>
                    <a:bodyPr/>
                    <a:lstStyle/>
                    <a:p>
                      <a:pPr algn="r"/>
                      <a:r>
                        <a:rPr kumimoji="1" lang="en-US" altLang="ja-JP" dirty="0"/>
                        <a:t>33,910</a:t>
                      </a:r>
                      <a:endParaRPr kumimoji="1" lang="ja-JP" altLang="en-US"/>
                    </a:p>
                  </a:txBody>
                  <a:tcPr/>
                </a:tc>
                <a:tc>
                  <a:txBody>
                    <a:bodyPr/>
                    <a:lstStyle/>
                    <a:p>
                      <a:pPr algn="r"/>
                      <a:r>
                        <a:rPr kumimoji="1" lang="en-US" altLang="ja-JP" dirty="0"/>
                        <a:t>1.22</a:t>
                      </a:r>
                      <a:endParaRPr kumimoji="1" lang="ja-JP" altLang="en-US"/>
                    </a:p>
                  </a:txBody>
                  <a:tcPr/>
                </a:tc>
                <a:extLst>
                  <a:ext uri="{0D108BD9-81ED-4DB2-BD59-A6C34878D82A}">
                    <a16:rowId xmlns:a16="http://schemas.microsoft.com/office/drawing/2014/main" val="2078675491"/>
                  </a:ext>
                </a:extLst>
              </a:tr>
              <a:tr h="370840">
                <a:tc>
                  <a:txBody>
                    <a:bodyPr/>
                    <a:lstStyle/>
                    <a:p>
                      <a:r>
                        <a:rPr kumimoji="1" lang="ja-JP" altLang="en-US"/>
                        <a:t>評価用データセット</a:t>
                      </a:r>
                    </a:p>
                  </a:txBody>
                  <a:tcPr/>
                </a:tc>
                <a:tc>
                  <a:txBody>
                    <a:bodyPr/>
                    <a:lstStyle/>
                    <a:p>
                      <a:pPr algn="r"/>
                      <a:r>
                        <a:rPr kumimoji="1" lang="en-US" altLang="ja-JP" dirty="0"/>
                        <a:t>96</a:t>
                      </a:r>
                      <a:endParaRPr kumimoji="1" lang="ja-JP" altLang="en-US"/>
                    </a:p>
                  </a:txBody>
                  <a:tcPr/>
                </a:tc>
                <a:tc>
                  <a:txBody>
                    <a:bodyPr/>
                    <a:lstStyle/>
                    <a:p>
                      <a:pPr algn="r"/>
                      <a:r>
                        <a:rPr kumimoji="1" lang="en-US" altLang="ja-JP" dirty="0"/>
                        <a:t>960</a:t>
                      </a:r>
                      <a:endParaRPr kumimoji="1" lang="ja-JP" altLang="en-US"/>
                    </a:p>
                  </a:txBody>
                  <a:tcPr/>
                </a:tc>
                <a:tc>
                  <a:txBody>
                    <a:bodyPr/>
                    <a:lstStyle/>
                    <a:p>
                      <a:pPr algn="r"/>
                      <a:r>
                        <a:rPr kumimoji="1" lang="en-US" altLang="ja-JP" dirty="0"/>
                        <a:t>1.17</a:t>
                      </a:r>
                      <a:endParaRPr kumimoji="1" lang="ja-JP" altLang="en-US"/>
                    </a:p>
                  </a:txBody>
                  <a:tcPr/>
                </a:tc>
                <a:extLst>
                  <a:ext uri="{0D108BD9-81ED-4DB2-BD59-A6C34878D82A}">
                    <a16:rowId xmlns:a16="http://schemas.microsoft.com/office/drawing/2014/main" val="758879495"/>
                  </a:ext>
                </a:extLst>
              </a:tr>
            </a:tbl>
          </a:graphicData>
        </a:graphic>
      </p:graphicFrame>
    </p:spTree>
    <p:extLst>
      <p:ext uri="{BB962C8B-B14F-4D97-AF65-F5344CB8AC3E}">
        <p14:creationId xmlns:p14="http://schemas.microsoft.com/office/powerpoint/2010/main" val="306327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DEF4E0-02EF-CB48-A4B1-3F177E2777E0}"/>
              </a:ext>
            </a:extLst>
          </p:cNvPr>
          <p:cNvSpPr>
            <a:spLocks noGrp="1"/>
          </p:cNvSpPr>
          <p:nvPr>
            <p:ph type="title"/>
          </p:nvPr>
        </p:nvSpPr>
        <p:spPr/>
        <p:txBody>
          <a:bodyPr/>
          <a:lstStyle/>
          <a:p>
            <a:r>
              <a:rPr kumimoji="1" lang="ja-JP" altLang="en-US"/>
              <a:t>背景</a:t>
            </a:r>
          </a:p>
        </p:txBody>
      </p:sp>
      <p:sp>
        <p:nvSpPr>
          <p:cNvPr id="3" name="コンテンツ プレースホルダー 2">
            <a:extLst>
              <a:ext uri="{FF2B5EF4-FFF2-40B4-BE49-F238E27FC236}">
                <a16:creationId xmlns:a16="http://schemas.microsoft.com/office/drawing/2014/main" id="{5A5CB460-F804-E541-9D7B-7AD46420428B}"/>
              </a:ext>
            </a:extLst>
          </p:cNvPr>
          <p:cNvSpPr>
            <a:spLocks noGrp="1"/>
          </p:cNvSpPr>
          <p:nvPr>
            <p:ph idx="1"/>
          </p:nvPr>
        </p:nvSpPr>
        <p:spPr>
          <a:xfrm>
            <a:off x="457200" y="1639093"/>
            <a:ext cx="8218488" cy="4525963"/>
          </a:xfrm>
        </p:spPr>
        <p:txBody>
          <a:bodyPr/>
          <a:lstStyle/>
          <a:p>
            <a:r>
              <a:rPr kumimoji="1" lang="ja-JP" altLang="en-US" sz="2400"/>
              <a:t>あるプログラミング学習サイトで</a:t>
            </a:r>
            <a:r>
              <a:rPr lang="ja-JP" altLang="en-US" sz="2400"/>
              <a:t>は以下の</a:t>
            </a:r>
            <a:r>
              <a:rPr lang="en-US" altLang="ja-JP" sz="2400" dirty="0"/>
              <a:t>2</a:t>
            </a:r>
            <a:r>
              <a:rPr lang="ja-JP" altLang="en-US" sz="2400"/>
              <a:t>つのサービスを提供している</a:t>
            </a:r>
            <a:endParaRPr kumimoji="1" lang="en-US" altLang="ja-JP" sz="2400" dirty="0"/>
          </a:p>
          <a:p>
            <a:pPr lvl="1"/>
            <a:r>
              <a:rPr kumimoji="1" lang="ja-JP" altLang="en-US" sz="2000"/>
              <a:t>タグ</a:t>
            </a:r>
            <a:r>
              <a:rPr kumimoji="1" lang="en-US" altLang="ja-JP" sz="1600" dirty="0"/>
              <a:t>※</a:t>
            </a:r>
            <a:r>
              <a:rPr kumimoji="1" lang="ja-JP" altLang="en-US" sz="2000"/>
              <a:t>が付与された問題を解くことでプログラミングの能力判定を行う，というサービス</a:t>
            </a:r>
            <a:endParaRPr kumimoji="1" lang="en-US" altLang="ja-JP" sz="2000" dirty="0"/>
          </a:p>
          <a:p>
            <a:pPr lvl="1"/>
            <a:r>
              <a:rPr lang="ja-JP" altLang="en-US" sz="2000"/>
              <a:t>教員が作成した問題を学生向けに公開し学生が解く，というサービス</a:t>
            </a:r>
            <a:endParaRPr lang="en-US" altLang="ja-JP" sz="2000" dirty="0"/>
          </a:p>
          <a:p>
            <a:r>
              <a:rPr lang="ja-JP" altLang="en-US" sz="2400"/>
              <a:t>サイト運営会社としては，教員が作成した問題も能力判定に利用することで，能力判定に利用する問題を増やしたい</a:t>
            </a:r>
            <a:endParaRPr lang="en-US" altLang="ja-JP" sz="2400" dirty="0"/>
          </a:p>
        </p:txBody>
      </p:sp>
      <p:sp>
        <p:nvSpPr>
          <p:cNvPr id="4" name="日付プレースホルダー 3">
            <a:extLst>
              <a:ext uri="{FF2B5EF4-FFF2-40B4-BE49-F238E27FC236}">
                <a16:creationId xmlns:a16="http://schemas.microsoft.com/office/drawing/2014/main" id="{F83501CB-9BAD-6249-BD72-48F48B4D8805}"/>
              </a:ext>
            </a:extLst>
          </p:cNvPr>
          <p:cNvSpPr>
            <a:spLocks noGrp="1"/>
          </p:cNvSpPr>
          <p:nvPr>
            <p:ph type="dt" sz="half" idx="10"/>
          </p:nvPr>
        </p:nvSpPr>
        <p:spPr/>
        <p:txBody>
          <a:bodyPr/>
          <a:lstStyle/>
          <a:p>
            <a:pPr>
              <a:defRPr/>
            </a:pPr>
            <a:r>
              <a:rPr lang="en-US" altLang="ja-JP" dirty="0"/>
              <a:t>Feb/15/2022</a:t>
            </a:r>
          </a:p>
        </p:txBody>
      </p:sp>
      <p:sp>
        <p:nvSpPr>
          <p:cNvPr id="6" name="スライド番号プレースホルダー 5">
            <a:extLst>
              <a:ext uri="{FF2B5EF4-FFF2-40B4-BE49-F238E27FC236}">
                <a16:creationId xmlns:a16="http://schemas.microsoft.com/office/drawing/2014/main" id="{141BA2E3-54C8-E945-8FC7-B07E38171820}"/>
              </a:ext>
            </a:extLst>
          </p:cNvPr>
          <p:cNvSpPr>
            <a:spLocks noGrp="1"/>
          </p:cNvSpPr>
          <p:nvPr>
            <p:ph type="sldNum" sz="quarter" idx="12"/>
          </p:nvPr>
        </p:nvSpPr>
        <p:spPr/>
        <p:txBody>
          <a:bodyPr/>
          <a:lstStyle/>
          <a:p>
            <a:pPr>
              <a:defRPr/>
            </a:pPr>
            <a:fld id="{B12562F3-4A2F-4E07-B7D3-3E764FB0DEC6}" type="slidenum">
              <a:rPr lang="en-US" altLang="ja-JP" smtClean="0"/>
              <a:pPr>
                <a:defRPr/>
              </a:pPr>
              <a:t>2</a:t>
            </a:fld>
            <a:endParaRPr lang="en-US" altLang="ja-JP"/>
          </a:p>
        </p:txBody>
      </p:sp>
      <p:sp>
        <p:nvSpPr>
          <p:cNvPr id="5" name="テキスト ボックス 4">
            <a:extLst>
              <a:ext uri="{FF2B5EF4-FFF2-40B4-BE49-F238E27FC236}">
                <a16:creationId xmlns:a16="http://schemas.microsoft.com/office/drawing/2014/main" id="{63D03CE7-4A8F-CF46-ABAF-9FD12F7C5F5A}"/>
              </a:ext>
            </a:extLst>
          </p:cNvPr>
          <p:cNvSpPr txBox="1"/>
          <p:nvPr/>
        </p:nvSpPr>
        <p:spPr>
          <a:xfrm>
            <a:off x="295758" y="4569727"/>
            <a:ext cx="8452955" cy="707886"/>
          </a:xfrm>
          <a:prstGeom prst="rect">
            <a:avLst/>
          </a:prstGeom>
          <a:noFill/>
          <a:ln>
            <a:solidFill>
              <a:schemeClr val="tx1"/>
            </a:solidFill>
          </a:ln>
        </p:spPr>
        <p:txBody>
          <a:bodyPr wrap="none" rtlCol="0">
            <a:spAutoFit/>
          </a:bodyPr>
          <a:lstStyle/>
          <a:p>
            <a:r>
              <a:rPr kumimoji="1" lang="en-US" altLang="ja-JP" sz="2000" dirty="0"/>
              <a:t>※</a:t>
            </a:r>
            <a:r>
              <a:rPr lang="ja-JP" altLang="en-US" sz="2000"/>
              <a:t>タグ</a:t>
            </a:r>
            <a:r>
              <a:rPr lang="en-US" altLang="ja-JP" sz="2000" dirty="0"/>
              <a:t>: </a:t>
            </a:r>
            <a:r>
              <a:rPr lang="ja-JP" altLang="en-US" sz="2000"/>
              <a:t>問題に関する情報や，解くために必要な知識などに関するキーワード</a:t>
            </a:r>
            <a:endParaRPr lang="en-US" altLang="ja-JP" sz="2000" dirty="0"/>
          </a:p>
          <a:p>
            <a:r>
              <a:rPr lang="en-US" altLang="ja-JP" sz="2000" dirty="0"/>
              <a:t>	(</a:t>
            </a:r>
            <a:r>
              <a:rPr lang="ja-JP" altLang="en-US" sz="2000"/>
              <a:t>例</a:t>
            </a:r>
            <a:r>
              <a:rPr lang="en-US" altLang="ja-JP" sz="2000" dirty="0"/>
              <a:t>) “Easy”, “Dynamic-Programming”, “Graph” </a:t>
            </a:r>
            <a:r>
              <a:rPr lang="ja-JP" altLang="en-US" sz="2000"/>
              <a:t>など</a:t>
            </a:r>
            <a:endParaRPr lang="en-US" altLang="ja-JP" sz="2000" dirty="0"/>
          </a:p>
        </p:txBody>
      </p:sp>
    </p:spTree>
    <p:extLst>
      <p:ext uri="{BB962C8B-B14F-4D97-AF65-F5344CB8AC3E}">
        <p14:creationId xmlns:p14="http://schemas.microsoft.com/office/powerpoint/2010/main" val="2958930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C254F0-59DC-CF47-970E-8ECCA2707ED0}"/>
              </a:ext>
            </a:extLst>
          </p:cNvPr>
          <p:cNvSpPr>
            <a:spLocks noGrp="1"/>
          </p:cNvSpPr>
          <p:nvPr>
            <p:ph type="title"/>
          </p:nvPr>
        </p:nvSpPr>
        <p:spPr/>
        <p:txBody>
          <a:bodyPr/>
          <a:lstStyle/>
          <a:p>
            <a:r>
              <a:rPr kumimoji="1" lang="ja-JP" altLang="en-US"/>
              <a:t>実験</a:t>
            </a:r>
            <a:r>
              <a:rPr kumimoji="1" lang="en-US" altLang="ja-JP" dirty="0"/>
              <a:t>2</a:t>
            </a:r>
            <a:r>
              <a:rPr kumimoji="1" lang="ja-JP" altLang="en-US"/>
              <a:t>の結果</a:t>
            </a:r>
            <a:r>
              <a:rPr kumimoji="1" lang="en-US" altLang="ja-JP" dirty="0"/>
              <a:t>(macro-F1)</a:t>
            </a:r>
            <a:endParaRPr kumimoji="1" lang="ja-JP" altLang="en-US"/>
          </a:p>
        </p:txBody>
      </p:sp>
      <p:sp>
        <p:nvSpPr>
          <p:cNvPr id="3" name="コンテンツ プレースホルダー 2">
            <a:extLst>
              <a:ext uri="{FF2B5EF4-FFF2-40B4-BE49-F238E27FC236}">
                <a16:creationId xmlns:a16="http://schemas.microsoft.com/office/drawing/2014/main" id="{F32B7D22-1DB6-064A-8F7B-3F61827C66E6}"/>
              </a:ext>
            </a:extLst>
          </p:cNvPr>
          <p:cNvSpPr>
            <a:spLocks noGrp="1"/>
          </p:cNvSpPr>
          <p:nvPr>
            <p:ph idx="1"/>
          </p:nvPr>
        </p:nvSpPr>
        <p:spPr/>
        <p:txBody>
          <a:bodyPr/>
          <a:lstStyle/>
          <a:p>
            <a:r>
              <a:rPr kumimoji="1" lang="en-US" altLang="ja-JP" sz="2400" dirty="0"/>
              <a:t>macro-F1</a:t>
            </a:r>
            <a:r>
              <a:rPr kumimoji="1" lang="ja-JP" altLang="en-US" sz="2400"/>
              <a:t>の平均値は実験</a:t>
            </a:r>
            <a:r>
              <a:rPr kumimoji="1" lang="en-US" altLang="ja-JP" sz="2400" dirty="0"/>
              <a:t>1</a:t>
            </a:r>
            <a:r>
              <a:rPr kumimoji="1" lang="ja-JP" altLang="en-US" sz="2400"/>
              <a:t>よりも高くなった</a:t>
            </a:r>
            <a:endParaRPr kumimoji="1" lang="en-US" altLang="ja-JP" sz="2400" dirty="0"/>
          </a:p>
        </p:txBody>
      </p:sp>
      <p:sp>
        <p:nvSpPr>
          <p:cNvPr id="4" name="日付プレースホルダー 3">
            <a:extLst>
              <a:ext uri="{FF2B5EF4-FFF2-40B4-BE49-F238E27FC236}">
                <a16:creationId xmlns:a16="http://schemas.microsoft.com/office/drawing/2014/main" id="{BA563160-8145-0641-A054-F2060ABCF89B}"/>
              </a:ext>
            </a:extLst>
          </p:cNvPr>
          <p:cNvSpPr>
            <a:spLocks noGrp="1"/>
          </p:cNvSpPr>
          <p:nvPr>
            <p:ph type="dt" sz="half" idx="10"/>
          </p:nvPr>
        </p:nvSpPr>
        <p:spPr>
          <a:xfrm>
            <a:off x="7078281" y="6605541"/>
            <a:ext cx="1670432" cy="305596"/>
          </a:xfrm>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A6F66636-4435-0142-B477-0C326D6F2D1D}"/>
              </a:ext>
            </a:extLst>
          </p:cNvPr>
          <p:cNvSpPr>
            <a:spLocks noGrp="1"/>
          </p:cNvSpPr>
          <p:nvPr>
            <p:ph type="sldNum" sz="quarter" idx="12"/>
          </p:nvPr>
        </p:nvSpPr>
        <p:spPr/>
        <p:txBody>
          <a:bodyPr/>
          <a:lstStyle/>
          <a:p>
            <a:pPr>
              <a:defRPr/>
            </a:pPr>
            <a:fld id="{B12562F3-4A2F-4E07-B7D3-3E764FB0DEC6}" type="slidenum">
              <a:rPr lang="en-US" altLang="ja-JP" smtClean="0"/>
              <a:pPr>
                <a:defRPr/>
              </a:pPr>
              <a:t>20</a:t>
            </a:fld>
            <a:endParaRPr lang="en-US" altLang="ja-JP"/>
          </a:p>
        </p:txBody>
      </p:sp>
      <p:graphicFrame>
        <p:nvGraphicFramePr>
          <p:cNvPr id="17" name="表 8">
            <a:extLst>
              <a:ext uri="{FF2B5EF4-FFF2-40B4-BE49-F238E27FC236}">
                <a16:creationId xmlns:a16="http://schemas.microsoft.com/office/drawing/2014/main" id="{A51C5FFD-9C3E-7845-8462-B03067A55B69}"/>
              </a:ext>
            </a:extLst>
          </p:cNvPr>
          <p:cNvGraphicFramePr>
            <a:graphicFrameLocks noGrp="1"/>
          </p:cNvGraphicFramePr>
          <p:nvPr>
            <p:extLst>
              <p:ext uri="{D42A27DB-BD31-4B8C-83A1-F6EECF244321}">
                <p14:modId xmlns:p14="http://schemas.microsoft.com/office/powerpoint/2010/main" val="340972204"/>
              </p:ext>
            </p:extLst>
          </p:nvPr>
        </p:nvGraphicFramePr>
        <p:xfrm>
          <a:off x="4572000" y="3429000"/>
          <a:ext cx="4043811" cy="1553468"/>
        </p:xfrm>
        <a:graphic>
          <a:graphicData uri="http://schemas.openxmlformats.org/drawingml/2006/table">
            <a:tbl>
              <a:tblPr firstRow="1" bandRow="1">
                <a:tableStyleId>{5C22544A-7EE6-4342-B048-85BDC9FD1C3A}</a:tableStyleId>
              </a:tblPr>
              <a:tblGrid>
                <a:gridCol w="2663868">
                  <a:extLst>
                    <a:ext uri="{9D8B030D-6E8A-4147-A177-3AD203B41FA5}">
                      <a16:colId xmlns:a16="http://schemas.microsoft.com/office/drawing/2014/main" val="2136917682"/>
                    </a:ext>
                  </a:extLst>
                </a:gridCol>
                <a:gridCol w="1379943">
                  <a:extLst>
                    <a:ext uri="{9D8B030D-6E8A-4147-A177-3AD203B41FA5}">
                      <a16:colId xmlns:a16="http://schemas.microsoft.com/office/drawing/2014/main" val="3004098039"/>
                    </a:ext>
                  </a:extLst>
                </a:gridCol>
              </a:tblGrid>
              <a:tr h="388367">
                <a:tc>
                  <a:txBody>
                    <a:bodyPr/>
                    <a:lstStyle/>
                    <a:p>
                      <a:r>
                        <a:rPr kumimoji="1" lang="ja-JP" altLang="en-US" sz="1800"/>
                        <a:t>評価指標</a:t>
                      </a:r>
                    </a:p>
                  </a:txBody>
                  <a:tcPr/>
                </a:tc>
                <a:tc>
                  <a:txBody>
                    <a:bodyPr/>
                    <a:lstStyle/>
                    <a:p>
                      <a:r>
                        <a:rPr kumimoji="1" lang="ja-JP" altLang="en-US" sz="1800"/>
                        <a:t>結果</a:t>
                      </a:r>
                    </a:p>
                  </a:txBody>
                  <a:tcPr/>
                </a:tc>
                <a:extLst>
                  <a:ext uri="{0D108BD9-81ED-4DB2-BD59-A6C34878D82A}">
                    <a16:rowId xmlns:a16="http://schemas.microsoft.com/office/drawing/2014/main" val="1979011278"/>
                  </a:ext>
                </a:extLst>
              </a:tr>
              <a:tr h="388367">
                <a:tc>
                  <a:txBody>
                    <a:bodyPr/>
                    <a:lstStyle/>
                    <a:p>
                      <a:r>
                        <a:rPr kumimoji="1" lang="en-US" altLang="ja-JP" sz="1800" dirty="0"/>
                        <a:t>macro-F1</a:t>
                      </a:r>
                      <a:r>
                        <a:rPr kumimoji="1" lang="ja-JP" altLang="en-US" sz="1800"/>
                        <a:t>の最大値</a:t>
                      </a:r>
                    </a:p>
                  </a:txBody>
                  <a:tcPr/>
                </a:tc>
                <a:tc>
                  <a:txBody>
                    <a:bodyPr/>
                    <a:lstStyle/>
                    <a:p>
                      <a:pPr algn="r"/>
                      <a:r>
                        <a:rPr kumimoji="1" lang="en-US" altLang="ja-JP" sz="1800" dirty="0"/>
                        <a:t>0.80</a:t>
                      </a:r>
                      <a:endParaRPr kumimoji="1" lang="ja-JP" altLang="en-US" sz="1800"/>
                    </a:p>
                  </a:txBody>
                  <a:tcPr/>
                </a:tc>
                <a:extLst>
                  <a:ext uri="{0D108BD9-81ED-4DB2-BD59-A6C34878D82A}">
                    <a16:rowId xmlns:a16="http://schemas.microsoft.com/office/drawing/2014/main" val="3157573793"/>
                  </a:ext>
                </a:extLst>
              </a:tr>
              <a:tr h="388367">
                <a:tc>
                  <a:txBody>
                    <a:bodyPr/>
                    <a:lstStyle/>
                    <a:p>
                      <a:r>
                        <a:rPr kumimoji="1" lang="en-US" altLang="ja-JP" sz="1800" dirty="0"/>
                        <a:t>macro-F1</a:t>
                      </a:r>
                      <a:r>
                        <a:rPr kumimoji="1" lang="ja-JP" altLang="en-US" sz="1800"/>
                        <a:t>の最小値</a:t>
                      </a:r>
                    </a:p>
                  </a:txBody>
                  <a:tcPr/>
                </a:tc>
                <a:tc>
                  <a:txBody>
                    <a:bodyPr/>
                    <a:lstStyle/>
                    <a:p>
                      <a:pPr algn="r"/>
                      <a:r>
                        <a:rPr kumimoji="1" lang="en-US" altLang="ja-JP" sz="1800" dirty="0"/>
                        <a:t>0.23</a:t>
                      </a:r>
                      <a:endParaRPr kumimoji="1" lang="ja-JP" altLang="en-US" sz="1800"/>
                    </a:p>
                  </a:txBody>
                  <a:tcPr/>
                </a:tc>
                <a:extLst>
                  <a:ext uri="{0D108BD9-81ED-4DB2-BD59-A6C34878D82A}">
                    <a16:rowId xmlns:a16="http://schemas.microsoft.com/office/drawing/2014/main" val="489550278"/>
                  </a:ext>
                </a:extLst>
              </a:tr>
              <a:tr h="388367">
                <a:tc>
                  <a:txBody>
                    <a:bodyPr/>
                    <a:lstStyle/>
                    <a:p>
                      <a:r>
                        <a:rPr kumimoji="1" lang="en-US" altLang="ja-JP" sz="1800" dirty="0"/>
                        <a:t>macro-F1</a:t>
                      </a:r>
                      <a:r>
                        <a:rPr kumimoji="1" lang="ja-JP" altLang="en-US" sz="1800"/>
                        <a:t>の平均値</a:t>
                      </a:r>
                    </a:p>
                  </a:txBody>
                  <a:tcPr/>
                </a:tc>
                <a:tc>
                  <a:txBody>
                    <a:bodyPr/>
                    <a:lstStyle/>
                    <a:p>
                      <a:pPr algn="r"/>
                      <a:r>
                        <a:rPr kumimoji="1" lang="en-US" altLang="ja-JP" sz="1800" dirty="0"/>
                        <a:t>0.47</a:t>
                      </a:r>
                      <a:endParaRPr kumimoji="1" lang="ja-JP" altLang="en-US" sz="1800"/>
                    </a:p>
                  </a:txBody>
                  <a:tcPr/>
                </a:tc>
                <a:extLst>
                  <a:ext uri="{0D108BD9-81ED-4DB2-BD59-A6C34878D82A}">
                    <a16:rowId xmlns:a16="http://schemas.microsoft.com/office/drawing/2014/main" val="1299227686"/>
                  </a:ext>
                </a:extLst>
              </a:tr>
            </a:tbl>
          </a:graphicData>
        </a:graphic>
      </p:graphicFrame>
      <p:graphicFrame>
        <p:nvGraphicFramePr>
          <p:cNvPr id="8" name="表 8">
            <a:extLst>
              <a:ext uri="{FF2B5EF4-FFF2-40B4-BE49-F238E27FC236}">
                <a16:creationId xmlns:a16="http://schemas.microsoft.com/office/drawing/2014/main" id="{D003E760-744A-8F40-91C5-5B4FFB7882C6}"/>
              </a:ext>
            </a:extLst>
          </p:cNvPr>
          <p:cNvGraphicFramePr>
            <a:graphicFrameLocks noGrp="1"/>
          </p:cNvGraphicFramePr>
          <p:nvPr>
            <p:extLst>
              <p:ext uri="{D42A27DB-BD31-4B8C-83A1-F6EECF244321}">
                <p14:modId xmlns:p14="http://schemas.microsoft.com/office/powerpoint/2010/main" val="3694115368"/>
              </p:ext>
            </p:extLst>
          </p:nvPr>
        </p:nvGraphicFramePr>
        <p:xfrm>
          <a:off x="490478" y="3388860"/>
          <a:ext cx="3962329" cy="1593608"/>
        </p:xfrm>
        <a:graphic>
          <a:graphicData uri="http://schemas.openxmlformats.org/drawingml/2006/table">
            <a:tbl>
              <a:tblPr firstRow="1" bandRow="1">
                <a:tableStyleId>{5C22544A-7EE6-4342-B048-85BDC9FD1C3A}</a:tableStyleId>
              </a:tblPr>
              <a:tblGrid>
                <a:gridCol w="2610190">
                  <a:extLst>
                    <a:ext uri="{9D8B030D-6E8A-4147-A177-3AD203B41FA5}">
                      <a16:colId xmlns:a16="http://schemas.microsoft.com/office/drawing/2014/main" val="2136917682"/>
                    </a:ext>
                  </a:extLst>
                </a:gridCol>
                <a:gridCol w="1352139">
                  <a:extLst>
                    <a:ext uri="{9D8B030D-6E8A-4147-A177-3AD203B41FA5}">
                      <a16:colId xmlns:a16="http://schemas.microsoft.com/office/drawing/2014/main" val="3004098039"/>
                    </a:ext>
                  </a:extLst>
                </a:gridCol>
              </a:tblGrid>
              <a:tr h="398402">
                <a:tc>
                  <a:txBody>
                    <a:bodyPr/>
                    <a:lstStyle/>
                    <a:p>
                      <a:r>
                        <a:rPr kumimoji="1" lang="ja-JP" altLang="en-US"/>
                        <a:t>評価指標</a:t>
                      </a:r>
                    </a:p>
                  </a:txBody>
                  <a:tcPr/>
                </a:tc>
                <a:tc>
                  <a:txBody>
                    <a:bodyPr/>
                    <a:lstStyle/>
                    <a:p>
                      <a:r>
                        <a:rPr kumimoji="1" lang="ja-JP" altLang="en-US"/>
                        <a:t>結果</a:t>
                      </a:r>
                    </a:p>
                  </a:txBody>
                  <a:tcPr/>
                </a:tc>
                <a:extLst>
                  <a:ext uri="{0D108BD9-81ED-4DB2-BD59-A6C34878D82A}">
                    <a16:rowId xmlns:a16="http://schemas.microsoft.com/office/drawing/2014/main" val="1979011278"/>
                  </a:ext>
                </a:extLst>
              </a:tr>
              <a:tr h="398402">
                <a:tc>
                  <a:txBody>
                    <a:bodyPr/>
                    <a:lstStyle/>
                    <a:p>
                      <a:r>
                        <a:rPr kumimoji="1" lang="en-US" altLang="ja-JP" dirty="0"/>
                        <a:t>macro-F1</a:t>
                      </a:r>
                      <a:r>
                        <a:rPr kumimoji="1" lang="ja-JP" altLang="en-US"/>
                        <a:t>の最大値</a:t>
                      </a:r>
                    </a:p>
                  </a:txBody>
                  <a:tcPr/>
                </a:tc>
                <a:tc>
                  <a:txBody>
                    <a:bodyPr/>
                    <a:lstStyle/>
                    <a:p>
                      <a:pPr algn="r"/>
                      <a:r>
                        <a:rPr kumimoji="1" lang="en-US" altLang="ja-JP" dirty="0"/>
                        <a:t>0.85</a:t>
                      </a:r>
                      <a:endParaRPr kumimoji="1" lang="ja-JP" altLang="en-US"/>
                    </a:p>
                  </a:txBody>
                  <a:tcPr/>
                </a:tc>
                <a:extLst>
                  <a:ext uri="{0D108BD9-81ED-4DB2-BD59-A6C34878D82A}">
                    <a16:rowId xmlns:a16="http://schemas.microsoft.com/office/drawing/2014/main" val="3157573793"/>
                  </a:ext>
                </a:extLst>
              </a:tr>
              <a:tr h="398402">
                <a:tc>
                  <a:txBody>
                    <a:bodyPr/>
                    <a:lstStyle/>
                    <a:p>
                      <a:r>
                        <a:rPr kumimoji="1" lang="en-US" altLang="ja-JP" dirty="0"/>
                        <a:t>macro-F1</a:t>
                      </a:r>
                      <a:r>
                        <a:rPr kumimoji="1" lang="ja-JP" altLang="en-US"/>
                        <a:t>の最小値</a:t>
                      </a:r>
                    </a:p>
                  </a:txBody>
                  <a:tcPr/>
                </a:tc>
                <a:tc>
                  <a:txBody>
                    <a:bodyPr/>
                    <a:lstStyle/>
                    <a:p>
                      <a:pPr algn="r"/>
                      <a:r>
                        <a:rPr kumimoji="1" lang="en-US" altLang="ja-JP" dirty="0"/>
                        <a:t>0.06</a:t>
                      </a:r>
                      <a:endParaRPr kumimoji="1" lang="ja-JP" altLang="en-US"/>
                    </a:p>
                  </a:txBody>
                  <a:tcPr/>
                </a:tc>
                <a:extLst>
                  <a:ext uri="{0D108BD9-81ED-4DB2-BD59-A6C34878D82A}">
                    <a16:rowId xmlns:a16="http://schemas.microsoft.com/office/drawing/2014/main" val="489550278"/>
                  </a:ext>
                </a:extLst>
              </a:tr>
              <a:tr h="398402">
                <a:tc>
                  <a:txBody>
                    <a:bodyPr/>
                    <a:lstStyle/>
                    <a:p>
                      <a:r>
                        <a:rPr kumimoji="1" lang="en-US" altLang="ja-JP" dirty="0"/>
                        <a:t>macro-F1</a:t>
                      </a:r>
                      <a:r>
                        <a:rPr kumimoji="1" lang="ja-JP" altLang="en-US"/>
                        <a:t>の平均値</a:t>
                      </a:r>
                    </a:p>
                  </a:txBody>
                  <a:tcPr/>
                </a:tc>
                <a:tc>
                  <a:txBody>
                    <a:bodyPr/>
                    <a:lstStyle/>
                    <a:p>
                      <a:pPr algn="r"/>
                      <a:r>
                        <a:rPr kumimoji="1" lang="en-US" altLang="ja-JP" dirty="0"/>
                        <a:t>0.29</a:t>
                      </a:r>
                      <a:endParaRPr kumimoji="1" lang="ja-JP" altLang="en-US"/>
                    </a:p>
                  </a:txBody>
                  <a:tcPr/>
                </a:tc>
                <a:extLst>
                  <a:ext uri="{0D108BD9-81ED-4DB2-BD59-A6C34878D82A}">
                    <a16:rowId xmlns:a16="http://schemas.microsoft.com/office/drawing/2014/main" val="1299227686"/>
                  </a:ext>
                </a:extLst>
              </a:tr>
            </a:tbl>
          </a:graphicData>
        </a:graphic>
      </p:graphicFrame>
      <p:sp>
        <p:nvSpPr>
          <p:cNvPr id="6" name="テキスト ボックス 5">
            <a:extLst>
              <a:ext uri="{FF2B5EF4-FFF2-40B4-BE49-F238E27FC236}">
                <a16:creationId xmlns:a16="http://schemas.microsoft.com/office/drawing/2014/main" id="{0A49EB01-F50F-E64C-ADF9-A6E48B1D0300}"/>
              </a:ext>
            </a:extLst>
          </p:cNvPr>
          <p:cNvSpPr txBox="1"/>
          <p:nvPr/>
        </p:nvSpPr>
        <p:spPr>
          <a:xfrm>
            <a:off x="831449" y="3002734"/>
            <a:ext cx="3280385" cy="400110"/>
          </a:xfrm>
          <a:prstGeom prst="rect">
            <a:avLst/>
          </a:prstGeom>
          <a:noFill/>
        </p:spPr>
        <p:txBody>
          <a:bodyPr wrap="none" rtlCol="0">
            <a:spAutoFit/>
          </a:bodyPr>
          <a:lstStyle/>
          <a:p>
            <a:r>
              <a:rPr kumimoji="1" lang="ja-JP" altLang="en-US" sz="2000"/>
              <a:t>実験</a:t>
            </a:r>
            <a:r>
              <a:rPr kumimoji="1" lang="en-US" altLang="ja-JP" sz="2000" dirty="0"/>
              <a:t>1</a:t>
            </a:r>
            <a:r>
              <a:rPr kumimoji="1" lang="ja-JP" altLang="en-US" sz="2000"/>
              <a:t>のタグごとの</a:t>
            </a:r>
            <a:r>
              <a:rPr kumimoji="1" lang="en-US" altLang="ja-JP" sz="2000" dirty="0"/>
              <a:t>macro-F1</a:t>
            </a:r>
            <a:endParaRPr kumimoji="1" lang="ja-JP" altLang="en-US" sz="2000"/>
          </a:p>
        </p:txBody>
      </p:sp>
      <p:sp>
        <p:nvSpPr>
          <p:cNvPr id="10" name="テキスト ボックス 9">
            <a:extLst>
              <a:ext uri="{FF2B5EF4-FFF2-40B4-BE49-F238E27FC236}">
                <a16:creationId xmlns:a16="http://schemas.microsoft.com/office/drawing/2014/main" id="{4EB69CDE-FB26-C842-AD6F-81CFF8E571DE}"/>
              </a:ext>
            </a:extLst>
          </p:cNvPr>
          <p:cNvSpPr txBox="1"/>
          <p:nvPr/>
        </p:nvSpPr>
        <p:spPr>
          <a:xfrm>
            <a:off x="4953712" y="3002734"/>
            <a:ext cx="3280385" cy="400110"/>
          </a:xfrm>
          <a:prstGeom prst="rect">
            <a:avLst/>
          </a:prstGeom>
          <a:noFill/>
        </p:spPr>
        <p:txBody>
          <a:bodyPr wrap="none" rtlCol="0">
            <a:spAutoFit/>
          </a:bodyPr>
          <a:lstStyle/>
          <a:p>
            <a:r>
              <a:rPr kumimoji="1" lang="ja-JP" altLang="en-US" sz="2000"/>
              <a:t>実験</a:t>
            </a:r>
            <a:r>
              <a:rPr lang="en-US" altLang="ja-JP" sz="2000" dirty="0"/>
              <a:t>2</a:t>
            </a:r>
            <a:r>
              <a:rPr kumimoji="1" lang="ja-JP" altLang="en-US" sz="2000"/>
              <a:t>のタグごとの</a:t>
            </a:r>
            <a:r>
              <a:rPr kumimoji="1" lang="en-US" altLang="ja-JP" sz="2000" dirty="0"/>
              <a:t>macro-F1</a:t>
            </a:r>
            <a:endParaRPr kumimoji="1" lang="ja-JP" altLang="en-US" sz="2000"/>
          </a:p>
        </p:txBody>
      </p:sp>
    </p:spTree>
    <p:extLst>
      <p:ext uri="{BB962C8B-B14F-4D97-AF65-F5344CB8AC3E}">
        <p14:creationId xmlns:p14="http://schemas.microsoft.com/office/powerpoint/2010/main" val="2231101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73F30D-51A3-3843-BBD1-A8DB8AA65D6D}"/>
              </a:ext>
            </a:extLst>
          </p:cNvPr>
          <p:cNvSpPr>
            <a:spLocks noGrp="1"/>
          </p:cNvSpPr>
          <p:nvPr>
            <p:ph type="title"/>
          </p:nvPr>
        </p:nvSpPr>
        <p:spPr/>
        <p:txBody>
          <a:bodyPr/>
          <a:lstStyle/>
          <a:p>
            <a:r>
              <a:rPr kumimoji="1" lang="ja-JP" altLang="en-US"/>
              <a:t>実験</a:t>
            </a:r>
            <a:r>
              <a:rPr lang="en-US" altLang="ja-JP" dirty="0"/>
              <a:t>2</a:t>
            </a:r>
            <a:r>
              <a:rPr lang="ja-JP" altLang="en-US"/>
              <a:t>の結果</a:t>
            </a:r>
            <a:r>
              <a:rPr lang="en-US" altLang="ja-JP" dirty="0"/>
              <a:t>(</a:t>
            </a:r>
            <a:r>
              <a:rPr lang="ja-JP" altLang="en-US"/>
              <a:t>正解率</a:t>
            </a:r>
            <a:r>
              <a:rPr lang="en-US" altLang="ja-JP" dirty="0"/>
              <a:t>)</a:t>
            </a:r>
            <a:endParaRPr kumimoji="1" lang="ja-JP" altLang="en-US"/>
          </a:p>
        </p:txBody>
      </p:sp>
      <p:sp>
        <p:nvSpPr>
          <p:cNvPr id="3" name="コンテンツ プレースホルダー 2">
            <a:extLst>
              <a:ext uri="{FF2B5EF4-FFF2-40B4-BE49-F238E27FC236}">
                <a16:creationId xmlns:a16="http://schemas.microsoft.com/office/drawing/2014/main" id="{7E74C83B-2EBF-5046-A48B-3ED4EA14756F}"/>
              </a:ext>
            </a:extLst>
          </p:cNvPr>
          <p:cNvSpPr>
            <a:spLocks noGrp="1"/>
          </p:cNvSpPr>
          <p:nvPr>
            <p:ph idx="1"/>
          </p:nvPr>
        </p:nvSpPr>
        <p:spPr/>
        <p:txBody>
          <a:bodyPr/>
          <a:lstStyle/>
          <a:p>
            <a:r>
              <a:rPr kumimoji="1" lang="ja-JP" altLang="en-US" sz="2400"/>
              <a:t>実験</a:t>
            </a:r>
            <a:r>
              <a:rPr kumimoji="1" lang="en-US" altLang="ja-JP" sz="2400" dirty="0"/>
              <a:t>2</a:t>
            </a:r>
            <a:r>
              <a:rPr kumimoji="1" lang="ja-JP" altLang="en-US" sz="2400"/>
              <a:t>の方が正解率が高い</a:t>
            </a:r>
            <a:endParaRPr kumimoji="1" lang="en-US" altLang="ja-JP" sz="2400" dirty="0"/>
          </a:p>
          <a:p>
            <a:r>
              <a:rPr lang="ja-JP" altLang="en-US" sz="2400"/>
              <a:t>タグを絞ることで精度が向上することが確認できる</a:t>
            </a:r>
            <a:endParaRPr kumimoji="1" lang="ja-JP" altLang="en-US" sz="2400"/>
          </a:p>
        </p:txBody>
      </p:sp>
      <p:sp>
        <p:nvSpPr>
          <p:cNvPr id="4" name="日付プレースホルダー 3">
            <a:extLst>
              <a:ext uri="{FF2B5EF4-FFF2-40B4-BE49-F238E27FC236}">
                <a16:creationId xmlns:a16="http://schemas.microsoft.com/office/drawing/2014/main" id="{CC54D158-0CA9-E84A-9F03-EAF8D6EA8BF5}"/>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DB91AC29-1E2B-B14E-A0AD-46066C750149}"/>
              </a:ext>
            </a:extLst>
          </p:cNvPr>
          <p:cNvSpPr>
            <a:spLocks noGrp="1"/>
          </p:cNvSpPr>
          <p:nvPr>
            <p:ph type="sldNum" sz="quarter" idx="12"/>
          </p:nvPr>
        </p:nvSpPr>
        <p:spPr/>
        <p:txBody>
          <a:bodyPr/>
          <a:lstStyle/>
          <a:p>
            <a:pPr>
              <a:defRPr/>
            </a:pPr>
            <a:fld id="{B12562F3-4A2F-4E07-B7D3-3E764FB0DEC6}" type="slidenum">
              <a:rPr lang="en-US" altLang="ja-JP" smtClean="0"/>
              <a:pPr>
                <a:defRPr/>
              </a:pPr>
              <a:t>21</a:t>
            </a:fld>
            <a:endParaRPr lang="en-US" altLang="ja-JP"/>
          </a:p>
        </p:txBody>
      </p:sp>
      <p:pic>
        <p:nvPicPr>
          <p:cNvPr id="7" name="図 6" descr="グラフ, 折れ線グラフ, 散布図&#10;&#10;自動的に生成された説明">
            <a:extLst>
              <a:ext uri="{FF2B5EF4-FFF2-40B4-BE49-F238E27FC236}">
                <a16:creationId xmlns:a16="http://schemas.microsoft.com/office/drawing/2014/main" id="{6032CFE4-E01D-474E-832D-8EB063670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146" y="2774764"/>
            <a:ext cx="6164596" cy="3638737"/>
          </a:xfrm>
          <a:prstGeom prst="rect">
            <a:avLst/>
          </a:prstGeom>
        </p:spPr>
      </p:pic>
    </p:spTree>
    <p:extLst>
      <p:ext uri="{BB962C8B-B14F-4D97-AF65-F5344CB8AC3E}">
        <p14:creationId xmlns:p14="http://schemas.microsoft.com/office/powerpoint/2010/main" val="1280298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B2F3FE-4372-DA47-B372-566FBE6A7B71}"/>
              </a:ext>
            </a:extLst>
          </p:cNvPr>
          <p:cNvSpPr>
            <a:spLocks noGrp="1"/>
          </p:cNvSpPr>
          <p:nvPr>
            <p:ph type="title"/>
          </p:nvPr>
        </p:nvSpPr>
        <p:spPr/>
        <p:txBody>
          <a:bodyPr/>
          <a:lstStyle/>
          <a:p>
            <a:r>
              <a:rPr kumimoji="1" lang="ja-JP" altLang="en-US"/>
              <a:t>まとめと今後の</a:t>
            </a:r>
            <a:r>
              <a:rPr lang="ja-JP" altLang="en-US"/>
              <a:t>展望</a:t>
            </a:r>
            <a:endParaRPr kumimoji="1" lang="ja-JP" altLang="en-US"/>
          </a:p>
        </p:txBody>
      </p:sp>
      <p:sp>
        <p:nvSpPr>
          <p:cNvPr id="3" name="コンテンツ プレースホルダー 2">
            <a:extLst>
              <a:ext uri="{FF2B5EF4-FFF2-40B4-BE49-F238E27FC236}">
                <a16:creationId xmlns:a16="http://schemas.microsoft.com/office/drawing/2014/main" id="{D16D2E83-B66F-854B-AF59-4C55E34FF31F}"/>
              </a:ext>
            </a:extLst>
          </p:cNvPr>
          <p:cNvSpPr>
            <a:spLocks noGrp="1"/>
          </p:cNvSpPr>
          <p:nvPr>
            <p:ph idx="1"/>
          </p:nvPr>
        </p:nvSpPr>
        <p:spPr/>
        <p:txBody>
          <a:bodyPr/>
          <a:lstStyle/>
          <a:p>
            <a:r>
              <a:rPr kumimoji="1" lang="ja-JP" altLang="en-US" sz="2400"/>
              <a:t>プログラミング演習問題にタグを付与する手法</a:t>
            </a:r>
            <a:r>
              <a:rPr lang="ja-JP" altLang="en-US" sz="2400"/>
              <a:t>を提案</a:t>
            </a:r>
            <a:endParaRPr lang="en-US" altLang="ja-JP" sz="2000" dirty="0"/>
          </a:p>
          <a:p>
            <a:pPr lvl="1"/>
            <a:r>
              <a:rPr lang="ja-JP" altLang="en-US" sz="2000"/>
              <a:t>精度が高いタグと低いタグが存在する</a:t>
            </a:r>
            <a:endParaRPr lang="en-US" altLang="ja-JP" sz="2000" dirty="0"/>
          </a:p>
          <a:p>
            <a:pPr lvl="1"/>
            <a:r>
              <a:rPr lang="en-US" altLang="ja-JP" sz="2000" dirty="0"/>
              <a:t>14</a:t>
            </a:r>
            <a:r>
              <a:rPr lang="ja-JP" altLang="en-US" sz="2000"/>
              <a:t>個のタグで実験した場合に精度の高いタグでは</a:t>
            </a:r>
            <a:r>
              <a:rPr lang="en-US" altLang="ja-JP" sz="2000" dirty="0"/>
              <a:t>macro-F1</a:t>
            </a:r>
            <a:r>
              <a:rPr lang="ja-JP" altLang="en-US" sz="2000"/>
              <a:t>が</a:t>
            </a:r>
            <a:r>
              <a:rPr lang="en-US" altLang="ja-JP" sz="2000" dirty="0"/>
              <a:t>0.85</a:t>
            </a:r>
            <a:r>
              <a:rPr lang="ja-JP" altLang="en-US" sz="2000"/>
              <a:t>となった</a:t>
            </a:r>
            <a:endParaRPr lang="en-US" altLang="ja-JP" sz="2000" dirty="0"/>
          </a:p>
          <a:p>
            <a:pPr lvl="1"/>
            <a:r>
              <a:rPr lang="ja-JP" altLang="en-US" sz="2000"/>
              <a:t>タグを絞ることで精度が向上する</a:t>
            </a:r>
            <a:endParaRPr lang="en-US" altLang="ja-JP" sz="2000" dirty="0"/>
          </a:p>
          <a:p>
            <a:r>
              <a:rPr lang="ja-JP" altLang="en-US" sz="2400"/>
              <a:t>今後の展望</a:t>
            </a:r>
            <a:endParaRPr lang="en-US" altLang="ja-JP" sz="2400" dirty="0"/>
          </a:p>
          <a:p>
            <a:pPr lvl="1"/>
            <a:r>
              <a:rPr lang="ja-JP" altLang="en-US" sz="2000"/>
              <a:t>問題文や，問題の入力例・出力例などの情報も学習に使用</a:t>
            </a:r>
            <a:endParaRPr lang="en-US" altLang="ja-JP" sz="2000" dirty="0"/>
          </a:p>
          <a:p>
            <a:pPr lvl="1"/>
            <a:r>
              <a:rPr lang="en-US" altLang="ja-JP" sz="2000" dirty="0" err="1"/>
              <a:t>AtCoder</a:t>
            </a:r>
            <a:r>
              <a:rPr lang="ja-JP" altLang="en-US" sz="2000"/>
              <a:t>の問題だけでなく，</a:t>
            </a:r>
            <a:r>
              <a:rPr lang="en-US" altLang="ja-JP" sz="2000" dirty="0" err="1"/>
              <a:t>Codeforces</a:t>
            </a:r>
            <a:r>
              <a:rPr lang="ja-JP" altLang="en-US" sz="2000"/>
              <a:t>の問題などにも提案手法が有効であるかどうかの調査</a:t>
            </a:r>
            <a:endParaRPr lang="en-US" altLang="ja-JP" sz="2000" dirty="0"/>
          </a:p>
          <a:p>
            <a:endParaRPr lang="en-US" altLang="ja-JP" sz="2400" dirty="0"/>
          </a:p>
          <a:p>
            <a:pPr lvl="1"/>
            <a:endParaRPr lang="en-US" altLang="ja-JP" sz="2000" dirty="0"/>
          </a:p>
          <a:p>
            <a:pPr lvl="1"/>
            <a:endParaRPr lang="en-US" altLang="ja-JP" sz="2000" dirty="0"/>
          </a:p>
          <a:p>
            <a:pPr lvl="1"/>
            <a:endParaRPr kumimoji="1" lang="ja-JP" altLang="en-US" sz="2000"/>
          </a:p>
        </p:txBody>
      </p:sp>
      <p:sp>
        <p:nvSpPr>
          <p:cNvPr id="4" name="日付プレースホルダー 3">
            <a:extLst>
              <a:ext uri="{FF2B5EF4-FFF2-40B4-BE49-F238E27FC236}">
                <a16:creationId xmlns:a16="http://schemas.microsoft.com/office/drawing/2014/main" id="{7FBFF547-B71E-7347-ACEE-1344C4926866}"/>
              </a:ext>
            </a:extLst>
          </p:cNvPr>
          <p:cNvSpPr>
            <a:spLocks noGrp="1"/>
          </p:cNvSpPr>
          <p:nvPr>
            <p:ph type="dt" sz="half" idx="10"/>
          </p:nvPr>
        </p:nvSpPr>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DC4296D7-7B9B-EB48-B112-7ABB810581A2}"/>
              </a:ext>
            </a:extLst>
          </p:cNvPr>
          <p:cNvSpPr>
            <a:spLocks noGrp="1"/>
          </p:cNvSpPr>
          <p:nvPr>
            <p:ph type="sldNum" sz="quarter" idx="12"/>
          </p:nvPr>
        </p:nvSpPr>
        <p:spPr/>
        <p:txBody>
          <a:bodyPr/>
          <a:lstStyle/>
          <a:p>
            <a:pPr>
              <a:defRPr/>
            </a:pPr>
            <a:fld id="{B12562F3-4A2F-4E07-B7D3-3E764FB0DEC6}" type="slidenum">
              <a:rPr lang="en-US" altLang="ja-JP" smtClean="0"/>
              <a:pPr>
                <a:defRPr/>
              </a:pPr>
              <a:t>22</a:t>
            </a:fld>
            <a:endParaRPr lang="en-US" altLang="ja-JP"/>
          </a:p>
        </p:txBody>
      </p:sp>
    </p:spTree>
    <p:extLst>
      <p:ext uri="{BB962C8B-B14F-4D97-AF65-F5344CB8AC3E}">
        <p14:creationId xmlns:p14="http://schemas.microsoft.com/office/powerpoint/2010/main" val="1354953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AF6A89-6242-4841-B011-7C95D690239B}"/>
              </a:ext>
            </a:extLst>
          </p:cNvPr>
          <p:cNvSpPr>
            <a:spLocks noGrp="1"/>
          </p:cNvSpPr>
          <p:nvPr>
            <p:ph type="title"/>
          </p:nvPr>
        </p:nvSpPr>
        <p:spPr/>
        <p:txBody>
          <a:bodyPr/>
          <a:lstStyle/>
          <a:p>
            <a:r>
              <a:rPr kumimoji="1" lang="ja-JP" altLang="en-US"/>
              <a:t>プログラミングコンテスト</a:t>
            </a:r>
          </a:p>
        </p:txBody>
      </p:sp>
      <p:sp>
        <p:nvSpPr>
          <p:cNvPr id="3" name="コンテンツ プレースホルダー 2">
            <a:extLst>
              <a:ext uri="{FF2B5EF4-FFF2-40B4-BE49-F238E27FC236}">
                <a16:creationId xmlns:a16="http://schemas.microsoft.com/office/drawing/2014/main" id="{88F384D8-D6D9-2B49-A38D-75B8CD24A9D4}"/>
              </a:ext>
            </a:extLst>
          </p:cNvPr>
          <p:cNvSpPr>
            <a:spLocks noGrp="1"/>
          </p:cNvSpPr>
          <p:nvPr>
            <p:ph idx="1"/>
          </p:nvPr>
        </p:nvSpPr>
        <p:spPr/>
        <p:txBody>
          <a:bodyPr/>
          <a:lstStyle/>
          <a:p>
            <a:r>
              <a:rPr kumimoji="1" lang="ja-JP" altLang="en-US" sz="2400"/>
              <a:t>プログラミングの能力や技術を競い合うコンテストのこと．</a:t>
            </a:r>
            <a:endParaRPr kumimoji="1" lang="en-US" altLang="ja-JP" sz="2400" dirty="0"/>
          </a:p>
          <a:p>
            <a:r>
              <a:rPr lang="ja-JP" altLang="en-US" sz="2400"/>
              <a:t>参加者はオンラインで参加する</a:t>
            </a:r>
            <a:endParaRPr kumimoji="1" lang="en-US" altLang="ja-JP" sz="2400" dirty="0"/>
          </a:p>
          <a:p>
            <a:r>
              <a:rPr lang="ja-JP" altLang="en-US" sz="2400"/>
              <a:t>国内では，</a:t>
            </a:r>
            <a:r>
              <a:rPr lang="en-US" altLang="ja-JP" sz="2400" dirty="0" err="1"/>
              <a:t>AtCoder</a:t>
            </a:r>
            <a:r>
              <a:rPr lang="ja-JP" altLang="en-US" sz="2400"/>
              <a:t>，</a:t>
            </a:r>
            <a:r>
              <a:rPr lang="en-US" altLang="ja-JP" sz="2400" dirty="0"/>
              <a:t>AIZU ONLINE JUDGE(</a:t>
            </a:r>
            <a:r>
              <a:rPr lang="ja-JP" altLang="en-US" sz="2400"/>
              <a:t>以下，</a:t>
            </a:r>
            <a:r>
              <a:rPr lang="en-US" altLang="ja-JP" sz="2400" dirty="0"/>
              <a:t>AOJ)</a:t>
            </a:r>
            <a:r>
              <a:rPr lang="ja-JP" altLang="en-US" sz="2400"/>
              <a:t>などがあり，海外では</a:t>
            </a:r>
            <a:r>
              <a:rPr lang="en-US" altLang="ja-JP" sz="2400" dirty="0" err="1"/>
              <a:t>Codeforces</a:t>
            </a:r>
            <a:r>
              <a:rPr lang="ja-JP" altLang="en-US" sz="2400"/>
              <a:t>などある</a:t>
            </a:r>
            <a:endParaRPr kumimoji="1" lang="en-US" altLang="ja-JP" sz="2400" dirty="0"/>
          </a:p>
          <a:p>
            <a:endParaRPr kumimoji="1" lang="ja-JP" altLang="en-US" sz="2400"/>
          </a:p>
        </p:txBody>
      </p:sp>
      <p:sp>
        <p:nvSpPr>
          <p:cNvPr id="4" name="日付プレースホルダー 3">
            <a:extLst>
              <a:ext uri="{FF2B5EF4-FFF2-40B4-BE49-F238E27FC236}">
                <a16:creationId xmlns:a16="http://schemas.microsoft.com/office/drawing/2014/main" id="{4AF06D0F-5815-EB41-8C5F-918B8A943F93}"/>
              </a:ext>
            </a:extLst>
          </p:cNvPr>
          <p:cNvSpPr>
            <a:spLocks noGrp="1"/>
          </p:cNvSpPr>
          <p:nvPr>
            <p:ph type="dt" sz="half" idx="10"/>
          </p:nvPr>
        </p:nvSpPr>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6942CCD7-A994-F049-9685-9FE85D40E859}"/>
              </a:ext>
            </a:extLst>
          </p:cNvPr>
          <p:cNvSpPr>
            <a:spLocks noGrp="1"/>
          </p:cNvSpPr>
          <p:nvPr>
            <p:ph type="sldNum" sz="quarter" idx="12"/>
          </p:nvPr>
        </p:nvSpPr>
        <p:spPr/>
        <p:txBody>
          <a:bodyPr/>
          <a:lstStyle/>
          <a:p>
            <a:pPr>
              <a:defRPr/>
            </a:pPr>
            <a:fld id="{B12562F3-4A2F-4E07-B7D3-3E764FB0DEC6}" type="slidenum">
              <a:rPr lang="en-US" altLang="ja-JP" smtClean="0"/>
              <a:pPr>
                <a:defRPr/>
              </a:pPr>
              <a:t>23</a:t>
            </a:fld>
            <a:endParaRPr lang="en-US" altLang="ja-JP" dirty="0"/>
          </a:p>
        </p:txBody>
      </p:sp>
      <p:sp>
        <p:nvSpPr>
          <p:cNvPr id="9" name="テキスト ボックス 8">
            <a:extLst>
              <a:ext uri="{FF2B5EF4-FFF2-40B4-BE49-F238E27FC236}">
                <a16:creationId xmlns:a16="http://schemas.microsoft.com/office/drawing/2014/main" id="{1A01D7A5-7101-3E45-89B6-BABC584FF538}"/>
              </a:ext>
            </a:extLst>
          </p:cNvPr>
          <p:cNvSpPr txBox="1"/>
          <p:nvPr/>
        </p:nvSpPr>
        <p:spPr>
          <a:xfrm>
            <a:off x="3760584" y="6009497"/>
            <a:ext cx="1082348" cy="307777"/>
          </a:xfrm>
          <a:prstGeom prst="rect">
            <a:avLst/>
          </a:prstGeom>
          <a:noFill/>
        </p:spPr>
        <p:txBody>
          <a:bodyPr wrap="none" rtlCol="0">
            <a:spAutoFit/>
          </a:bodyPr>
          <a:lstStyle/>
          <a:p>
            <a:r>
              <a:rPr kumimoji="1" lang="ja-JP" altLang="en-US" sz="1400"/>
              <a:t>解答の作成</a:t>
            </a:r>
          </a:p>
        </p:txBody>
      </p:sp>
      <p:pic>
        <p:nvPicPr>
          <p:cNvPr id="11" name="図 10" descr="写真, 座る, テーブル, 女性 が含まれている画像&#10;&#10;自動的に生成された説明">
            <a:extLst>
              <a:ext uri="{FF2B5EF4-FFF2-40B4-BE49-F238E27FC236}">
                <a16:creationId xmlns:a16="http://schemas.microsoft.com/office/drawing/2014/main" id="{F837F1F3-06C2-654D-AFA5-908533B23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267" y="3237455"/>
            <a:ext cx="600980" cy="913385"/>
          </a:xfrm>
          <a:prstGeom prst="rect">
            <a:avLst/>
          </a:prstGeom>
        </p:spPr>
      </p:pic>
      <p:sp>
        <p:nvSpPr>
          <p:cNvPr id="20" name="右矢印 19">
            <a:extLst>
              <a:ext uri="{FF2B5EF4-FFF2-40B4-BE49-F238E27FC236}">
                <a16:creationId xmlns:a16="http://schemas.microsoft.com/office/drawing/2014/main" id="{99E73F4C-5DBB-C94E-89CF-BD0DA6952F7A}"/>
              </a:ext>
            </a:extLst>
          </p:cNvPr>
          <p:cNvSpPr/>
          <p:nvPr/>
        </p:nvSpPr>
        <p:spPr>
          <a:xfrm>
            <a:off x="2608773" y="5357319"/>
            <a:ext cx="502920" cy="479743"/>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右矢印 22">
            <a:extLst>
              <a:ext uri="{FF2B5EF4-FFF2-40B4-BE49-F238E27FC236}">
                <a16:creationId xmlns:a16="http://schemas.microsoft.com/office/drawing/2014/main" id="{584BDACC-6A35-174F-A44B-40F161650ECF}"/>
              </a:ext>
            </a:extLst>
          </p:cNvPr>
          <p:cNvSpPr/>
          <p:nvPr/>
        </p:nvSpPr>
        <p:spPr>
          <a:xfrm rot="5400000">
            <a:off x="4804559" y="4776854"/>
            <a:ext cx="502920" cy="34003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右矢印 24">
            <a:extLst>
              <a:ext uri="{FF2B5EF4-FFF2-40B4-BE49-F238E27FC236}">
                <a16:creationId xmlns:a16="http://schemas.microsoft.com/office/drawing/2014/main" id="{6D8762CA-9DCB-0D4C-997F-F4F7F0F3048B}"/>
              </a:ext>
            </a:extLst>
          </p:cNvPr>
          <p:cNvSpPr/>
          <p:nvPr/>
        </p:nvSpPr>
        <p:spPr>
          <a:xfrm rot="16200000">
            <a:off x="4050297" y="4348076"/>
            <a:ext cx="502920" cy="34003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右矢印 33">
            <a:extLst>
              <a:ext uri="{FF2B5EF4-FFF2-40B4-BE49-F238E27FC236}">
                <a16:creationId xmlns:a16="http://schemas.microsoft.com/office/drawing/2014/main" id="{D6AF837B-5285-5741-B81A-D2606F71C392}"/>
              </a:ext>
            </a:extLst>
          </p:cNvPr>
          <p:cNvSpPr/>
          <p:nvPr/>
        </p:nvSpPr>
        <p:spPr>
          <a:xfrm>
            <a:off x="5693201" y="5340134"/>
            <a:ext cx="502920" cy="479743"/>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7" name="右矢印 36">
            <a:extLst>
              <a:ext uri="{FF2B5EF4-FFF2-40B4-BE49-F238E27FC236}">
                <a16:creationId xmlns:a16="http://schemas.microsoft.com/office/drawing/2014/main" id="{02728056-231E-7D4C-BB4F-C28D08196F7E}"/>
              </a:ext>
            </a:extLst>
          </p:cNvPr>
          <p:cNvSpPr/>
          <p:nvPr/>
        </p:nvSpPr>
        <p:spPr>
          <a:xfrm rot="1800000">
            <a:off x="5612127" y="4341708"/>
            <a:ext cx="1664375" cy="345764"/>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テキスト ボックス 37">
            <a:extLst>
              <a:ext uri="{FF2B5EF4-FFF2-40B4-BE49-F238E27FC236}">
                <a16:creationId xmlns:a16="http://schemas.microsoft.com/office/drawing/2014/main" id="{FB4470F7-EC1D-9F46-B783-921F8C428116}"/>
              </a:ext>
            </a:extLst>
          </p:cNvPr>
          <p:cNvSpPr txBox="1"/>
          <p:nvPr/>
        </p:nvSpPr>
        <p:spPr>
          <a:xfrm>
            <a:off x="916205" y="6006833"/>
            <a:ext cx="902811" cy="307777"/>
          </a:xfrm>
          <a:prstGeom prst="rect">
            <a:avLst/>
          </a:prstGeom>
          <a:noFill/>
        </p:spPr>
        <p:txBody>
          <a:bodyPr wrap="none" rtlCol="0">
            <a:spAutoFit/>
          </a:bodyPr>
          <a:lstStyle/>
          <a:p>
            <a:r>
              <a:rPr kumimoji="1" lang="ja-JP" altLang="en-US" sz="1400"/>
              <a:t>参加登録</a:t>
            </a:r>
          </a:p>
        </p:txBody>
      </p:sp>
      <p:pic>
        <p:nvPicPr>
          <p:cNvPr id="39" name="図 38" descr="コンピュータ が含まれている画像&#10;&#10;自動的に生成された説明">
            <a:extLst>
              <a:ext uri="{FF2B5EF4-FFF2-40B4-BE49-F238E27FC236}">
                <a16:creationId xmlns:a16="http://schemas.microsoft.com/office/drawing/2014/main" id="{3A1EFAD3-CF13-A24B-AA20-9D4D989BF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8937" y="4997979"/>
            <a:ext cx="1280138" cy="1164055"/>
          </a:xfrm>
          <a:prstGeom prst="rect">
            <a:avLst/>
          </a:prstGeom>
        </p:spPr>
      </p:pic>
      <p:pic>
        <p:nvPicPr>
          <p:cNvPr id="41" name="図 40" descr="パソコンの画面&#10;&#10;中程度の精度で自動的に生成された説明">
            <a:extLst>
              <a:ext uri="{FF2B5EF4-FFF2-40B4-BE49-F238E27FC236}">
                <a16:creationId xmlns:a16="http://schemas.microsoft.com/office/drawing/2014/main" id="{5D954233-1662-C845-8AB9-EE14A39E79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777" y="5024622"/>
            <a:ext cx="1367668" cy="1139128"/>
          </a:xfrm>
          <a:prstGeom prst="rect">
            <a:avLst/>
          </a:prstGeom>
        </p:spPr>
      </p:pic>
      <p:sp>
        <p:nvSpPr>
          <p:cNvPr id="42" name="テキスト ボックス 41">
            <a:extLst>
              <a:ext uri="{FF2B5EF4-FFF2-40B4-BE49-F238E27FC236}">
                <a16:creationId xmlns:a16="http://schemas.microsoft.com/office/drawing/2014/main" id="{34398BDB-AE7F-854B-88C4-F336D24FF5AE}"/>
              </a:ext>
            </a:extLst>
          </p:cNvPr>
          <p:cNvSpPr txBox="1"/>
          <p:nvPr/>
        </p:nvSpPr>
        <p:spPr>
          <a:xfrm>
            <a:off x="2220601" y="5901223"/>
            <a:ext cx="1279517" cy="307777"/>
          </a:xfrm>
          <a:prstGeom prst="rect">
            <a:avLst/>
          </a:prstGeom>
          <a:noFill/>
        </p:spPr>
        <p:txBody>
          <a:bodyPr wrap="none" rtlCol="0">
            <a:spAutoFit/>
          </a:bodyPr>
          <a:lstStyle/>
          <a:p>
            <a:r>
              <a:rPr kumimoji="1" lang="ja-JP" altLang="en-US" sz="1400"/>
              <a:t>コンテスト開始</a:t>
            </a:r>
          </a:p>
        </p:txBody>
      </p:sp>
      <p:sp>
        <p:nvSpPr>
          <p:cNvPr id="43" name="テキスト ボックス 42">
            <a:extLst>
              <a:ext uri="{FF2B5EF4-FFF2-40B4-BE49-F238E27FC236}">
                <a16:creationId xmlns:a16="http://schemas.microsoft.com/office/drawing/2014/main" id="{6518D9AF-4B3F-2E46-9059-7B4D0A9EE1C0}"/>
              </a:ext>
            </a:extLst>
          </p:cNvPr>
          <p:cNvSpPr txBox="1"/>
          <p:nvPr/>
        </p:nvSpPr>
        <p:spPr>
          <a:xfrm>
            <a:off x="5304903" y="5893539"/>
            <a:ext cx="1279517" cy="307777"/>
          </a:xfrm>
          <a:prstGeom prst="rect">
            <a:avLst/>
          </a:prstGeom>
          <a:noFill/>
        </p:spPr>
        <p:txBody>
          <a:bodyPr wrap="none" rtlCol="0">
            <a:spAutoFit/>
          </a:bodyPr>
          <a:lstStyle/>
          <a:p>
            <a:r>
              <a:rPr kumimoji="1" lang="ja-JP" altLang="en-US" sz="1400"/>
              <a:t>コンテスト終了</a:t>
            </a:r>
          </a:p>
        </p:txBody>
      </p:sp>
      <p:pic>
        <p:nvPicPr>
          <p:cNvPr id="45" name="図 44" descr="パソコンの画面&#10;&#10;中程度の精度で自動的に生成された説明">
            <a:extLst>
              <a:ext uri="{FF2B5EF4-FFF2-40B4-BE49-F238E27FC236}">
                <a16:creationId xmlns:a16="http://schemas.microsoft.com/office/drawing/2014/main" id="{570942A6-BA4A-2249-BA6F-FA04C2042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0248" y="5010442"/>
            <a:ext cx="1367668" cy="1139128"/>
          </a:xfrm>
          <a:prstGeom prst="rect">
            <a:avLst/>
          </a:prstGeom>
        </p:spPr>
      </p:pic>
      <p:sp>
        <p:nvSpPr>
          <p:cNvPr id="47" name="右矢印 46">
            <a:extLst>
              <a:ext uri="{FF2B5EF4-FFF2-40B4-BE49-F238E27FC236}">
                <a16:creationId xmlns:a16="http://schemas.microsoft.com/office/drawing/2014/main" id="{40F8B840-E30A-EA4C-8A57-BD4168751F1C}"/>
              </a:ext>
            </a:extLst>
          </p:cNvPr>
          <p:cNvSpPr/>
          <p:nvPr/>
        </p:nvSpPr>
        <p:spPr>
          <a:xfrm rot="19800000">
            <a:off x="1137746" y="4420824"/>
            <a:ext cx="1664375" cy="345764"/>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9" name="テキスト ボックス 48">
            <a:extLst>
              <a:ext uri="{FF2B5EF4-FFF2-40B4-BE49-F238E27FC236}">
                <a16:creationId xmlns:a16="http://schemas.microsoft.com/office/drawing/2014/main" id="{60A95C09-854F-8946-8575-A7899A7DC261}"/>
              </a:ext>
            </a:extLst>
          </p:cNvPr>
          <p:cNvSpPr txBox="1"/>
          <p:nvPr/>
        </p:nvSpPr>
        <p:spPr>
          <a:xfrm>
            <a:off x="5987757" y="4338672"/>
            <a:ext cx="902811" cy="307777"/>
          </a:xfrm>
          <a:prstGeom prst="rect">
            <a:avLst/>
          </a:prstGeom>
          <a:solidFill>
            <a:schemeClr val="bg1"/>
          </a:solidFill>
        </p:spPr>
        <p:txBody>
          <a:bodyPr wrap="none" rtlCol="0">
            <a:spAutoFit/>
          </a:bodyPr>
          <a:lstStyle/>
          <a:p>
            <a:r>
              <a:rPr lang="ja-JP" altLang="en-US" sz="1400"/>
              <a:t>順位</a:t>
            </a:r>
            <a:r>
              <a:rPr kumimoji="1" lang="ja-JP" altLang="en-US" sz="1400"/>
              <a:t>発表</a:t>
            </a:r>
          </a:p>
        </p:txBody>
      </p:sp>
      <p:sp>
        <p:nvSpPr>
          <p:cNvPr id="50" name="テキスト ボックス 49">
            <a:extLst>
              <a:ext uri="{FF2B5EF4-FFF2-40B4-BE49-F238E27FC236}">
                <a16:creationId xmlns:a16="http://schemas.microsoft.com/office/drawing/2014/main" id="{10F8A6EF-E988-3F44-A570-75D2F8E7EF69}"/>
              </a:ext>
            </a:extLst>
          </p:cNvPr>
          <p:cNvSpPr txBox="1"/>
          <p:nvPr/>
        </p:nvSpPr>
        <p:spPr>
          <a:xfrm>
            <a:off x="1459280" y="4439817"/>
            <a:ext cx="902811" cy="307777"/>
          </a:xfrm>
          <a:prstGeom prst="rect">
            <a:avLst/>
          </a:prstGeom>
          <a:solidFill>
            <a:schemeClr val="bg1"/>
          </a:solidFill>
        </p:spPr>
        <p:txBody>
          <a:bodyPr wrap="none" rtlCol="0">
            <a:spAutoFit/>
          </a:bodyPr>
          <a:lstStyle/>
          <a:p>
            <a:r>
              <a:rPr kumimoji="1" lang="ja-JP" altLang="en-US" sz="1400"/>
              <a:t>参加登録</a:t>
            </a:r>
          </a:p>
        </p:txBody>
      </p:sp>
      <p:sp>
        <p:nvSpPr>
          <p:cNvPr id="51" name="テキスト ボックス 50">
            <a:extLst>
              <a:ext uri="{FF2B5EF4-FFF2-40B4-BE49-F238E27FC236}">
                <a16:creationId xmlns:a16="http://schemas.microsoft.com/office/drawing/2014/main" id="{1DCF419C-86AF-F84E-B154-50E1D81FD9B3}"/>
              </a:ext>
            </a:extLst>
          </p:cNvPr>
          <p:cNvSpPr txBox="1"/>
          <p:nvPr/>
        </p:nvSpPr>
        <p:spPr>
          <a:xfrm>
            <a:off x="7082908" y="5950751"/>
            <a:ext cx="1082348" cy="307777"/>
          </a:xfrm>
          <a:prstGeom prst="rect">
            <a:avLst/>
          </a:prstGeom>
          <a:noFill/>
        </p:spPr>
        <p:txBody>
          <a:bodyPr wrap="none" rtlCol="0">
            <a:spAutoFit/>
          </a:bodyPr>
          <a:lstStyle/>
          <a:p>
            <a:r>
              <a:rPr kumimoji="1" lang="ja-JP" altLang="en-US" sz="1400"/>
              <a:t>順位の確認</a:t>
            </a:r>
          </a:p>
        </p:txBody>
      </p:sp>
      <p:sp>
        <p:nvSpPr>
          <p:cNvPr id="55" name="右矢印 54">
            <a:extLst>
              <a:ext uri="{FF2B5EF4-FFF2-40B4-BE49-F238E27FC236}">
                <a16:creationId xmlns:a16="http://schemas.microsoft.com/office/drawing/2014/main" id="{12C1B3CB-FCC4-0047-87B9-40217802E12C}"/>
              </a:ext>
            </a:extLst>
          </p:cNvPr>
          <p:cNvSpPr/>
          <p:nvPr/>
        </p:nvSpPr>
        <p:spPr>
          <a:xfrm rot="5400000">
            <a:off x="3296038" y="4758669"/>
            <a:ext cx="502920" cy="34003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6" name="テキスト ボックス 55">
            <a:extLst>
              <a:ext uri="{FF2B5EF4-FFF2-40B4-BE49-F238E27FC236}">
                <a16:creationId xmlns:a16="http://schemas.microsoft.com/office/drawing/2014/main" id="{A7FD4129-40A4-AF40-99A8-1F9A32F27DE0}"/>
              </a:ext>
            </a:extLst>
          </p:cNvPr>
          <p:cNvSpPr txBox="1"/>
          <p:nvPr/>
        </p:nvSpPr>
        <p:spPr>
          <a:xfrm>
            <a:off x="3188210" y="4135567"/>
            <a:ext cx="723275" cy="523220"/>
          </a:xfrm>
          <a:prstGeom prst="rect">
            <a:avLst/>
          </a:prstGeom>
          <a:noFill/>
        </p:spPr>
        <p:txBody>
          <a:bodyPr wrap="none" rtlCol="0">
            <a:spAutoFit/>
          </a:bodyPr>
          <a:lstStyle/>
          <a:p>
            <a:r>
              <a:rPr kumimoji="1" lang="ja-JP" altLang="en-US" sz="1400"/>
              <a:t>問題の</a:t>
            </a:r>
            <a:endParaRPr kumimoji="1" lang="en-US" altLang="ja-JP" sz="1400" dirty="0"/>
          </a:p>
          <a:p>
            <a:r>
              <a:rPr kumimoji="1" lang="ja-JP" altLang="en-US" sz="1400"/>
              <a:t>表示</a:t>
            </a:r>
          </a:p>
        </p:txBody>
      </p:sp>
      <p:sp>
        <p:nvSpPr>
          <p:cNvPr id="57" name="テキスト ボックス 56">
            <a:extLst>
              <a:ext uri="{FF2B5EF4-FFF2-40B4-BE49-F238E27FC236}">
                <a16:creationId xmlns:a16="http://schemas.microsoft.com/office/drawing/2014/main" id="{50A6270C-E2E2-654E-A7E4-858A41790FEF}"/>
              </a:ext>
            </a:extLst>
          </p:cNvPr>
          <p:cNvSpPr txBox="1"/>
          <p:nvPr/>
        </p:nvSpPr>
        <p:spPr>
          <a:xfrm>
            <a:off x="4583525" y="4130338"/>
            <a:ext cx="1056700" cy="523220"/>
          </a:xfrm>
          <a:prstGeom prst="rect">
            <a:avLst/>
          </a:prstGeom>
          <a:noFill/>
        </p:spPr>
        <p:txBody>
          <a:bodyPr wrap="none" rtlCol="0">
            <a:spAutoFit/>
          </a:bodyPr>
          <a:lstStyle/>
          <a:p>
            <a:r>
              <a:rPr kumimoji="1" lang="ja-JP" altLang="en-US" sz="1400"/>
              <a:t>正誤判定し</a:t>
            </a:r>
            <a:endParaRPr kumimoji="1" lang="en-US" altLang="ja-JP" sz="1400" dirty="0"/>
          </a:p>
          <a:p>
            <a:r>
              <a:rPr lang="ja-JP" altLang="en-US" sz="1400"/>
              <a:t>結果を表示</a:t>
            </a:r>
            <a:endParaRPr kumimoji="1" lang="ja-JP" altLang="en-US" sz="1400"/>
          </a:p>
        </p:txBody>
      </p:sp>
      <p:sp>
        <p:nvSpPr>
          <p:cNvPr id="59" name="テキスト ボックス 58">
            <a:extLst>
              <a:ext uri="{FF2B5EF4-FFF2-40B4-BE49-F238E27FC236}">
                <a16:creationId xmlns:a16="http://schemas.microsoft.com/office/drawing/2014/main" id="{CFD87182-3BEA-3440-9ED7-A348B38BB75D}"/>
              </a:ext>
            </a:extLst>
          </p:cNvPr>
          <p:cNvSpPr txBox="1"/>
          <p:nvPr/>
        </p:nvSpPr>
        <p:spPr>
          <a:xfrm>
            <a:off x="4039751" y="4787156"/>
            <a:ext cx="543739" cy="307777"/>
          </a:xfrm>
          <a:prstGeom prst="rect">
            <a:avLst/>
          </a:prstGeom>
          <a:solidFill>
            <a:schemeClr val="bg1"/>
          </a:solidFill>
        </p:spPr>
        <p:txBody>
          <a:bodyPr wrap="none" rtlCol="0">
            <a:spAutoFit/>
          </a:bodyPr>
          <a:lstStyle/>
          <a:p>
            <a:r>
              <a:rPr kumimoji="1" lang="ja-JP" altLang="en-US" sz="1400"/>
              <a:t>提出</a:t>
            </a:r>
          </a:p>
        </p:txBody>
      </p:sp>
    </p:spTree>
    <p:extLst>
      <p:ext uri="{BB962C8B-B14F-4D97-AF65-F5344CB8AC3E}">
        <p14:creationId xmlns:p14="http://schemas.microsoft.com/office/powerpoint/2010/main" val="2837076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4C3D1F-23B3-C54E-9FD0-3A71659F55B3}"/>
              </a:ext>
            </a:extLst>
          </p:cNvPr>
          <p:cNvSpPr>
            <a:spLocks noGrp="1"/>
          </p:cNvSpPr>
          <p:nvPr>
            <p:ph type="title"/>
          </p:nvPr>
        </p:nvSpPr>
        <p:spPr/>
        <p:txBody>
          <a:bodyPr/>
          <a:lstStyle/>
          <a:p>
            <a:r>
              <a:rPr kumimoji="1" lang="ja-JP" altLang="en-US"/>
              <a:t>タグが占める割合の計算</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F7B5F54-4569-F042-8B6C-C535F6BE8AE4}"/>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d>
                        <m:dPr>
                          <m:ctrlPr>
                            <a:rPr lang="en-US" altLang="ja-JP" sz="2400" b="0" i="1" smtClean="0">
                              <a:latin typeface="Cambria Math" panose="02040503050406030204" pitchFamily="18" charset="0"/>
                            </a:rPr>
                          </m:ctrlPr>
                        </m:dPr>
                        <m:e>
                          <m:r>
                            <a:rPr lang="ja-JP" altLang="en-US" sz="2400" i="1">
                              <a:latin typeface="Cambria Math" panose="02040503050406030204" pitchFamily="18" charset="0"/>
                            </a:rPr>
                            <m:t>ある</m:t>
                          </m:r>
                          <m:r>
                            <a:rPr lang="ja-JP" altLang="en-US" sz="2400" i="1" smtClean="0">
                              <a:latin typeface="Cambria Math" panose="02040503050406030204" pitchFamily="18" charset="0"/>
                            </a:rPr>
                            <m:t>タグが占める割合</m:t>
                          </m:r>
                        </m:e>
                      </m:d>
                      <m:r>
                        <a:rPr lang="en-US" altLang="ja-JP" sz="2400" b="0" i="1" smtClean="0">
                          <a:latin typeface="Cambria Math" panose="02040503050406030204" pitchFamily="18" charset="0"/>
                        </a:rPr>
                        <m:t>= </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m:t>
                          </m:r>
                          <m:r>
                            <a:rPr lang="ja-JP" altLang="en-US" sz="2400" i="1">
                              <a:latin typeface="Cambria Math" panose="02040503050406030204" pitchFamily="18" charset="0"/>
                            </a:rPr>
                            <m:t>あるタグの投票数</m:t>
                          </m:r>
                          <m:r>
                            <a:rPr lang="en-US" altLang="ja-JP" sz="2400" b="0" i="1" smtClean="0">
                              <a:latin typeface="Cambria Math" panose="02040503050406030204" pitchFamily="18" charset="0"/>
                            </a:rPr>
                            <m:t>)</m:t>
                          </m:r>
                        </m:num>
                        <m:den>
                          <m:r>
                            <a:rPr lang="en-US" altLang="ja-JP" sz="2400" b="0" i="1" smtClean="0">
                              <a:latin typeface="Cambria Math" panose="02040503050406030204" pitchFamily="18" charset="0"/>
                            </a:rPr>
                            <m:t>(</m:t>
                          </m:r>
                          <m:r>
                            <a:rPr lang="ja-JP" altLang="en-US" sz="2400" i="1">
                              <a:latin typeface="Cambria Math" panose="02040503050406030204" pitchFamily="18" charset="0"/>
                            </a:rPr>
                            <m:t>投票数の合計</m:t>
                          </m:r>
                          <m:r>
                            <a:rPr lang="en-US" altLang="ja-JP" sz="2400" b="0" i="1" smtClean="0">
                              <a:latin typeface="Cambria Math" panose="02040503050406030204" pitchFamily="18" charset="0"/>
                            </a:rPr>
                            <m:t>)</m:t>
                          </m:r>
                        </m:den>
                      </m:f>
                    </m:oMath>
                  </m:oMathPara>
                </a14:m>
                <a:endParaRPr kumimoji="1" lang="en-US" altLang="ja-JP" sz="2400" dirty="0"/>
              </a:p>
              <a:p>
                <a:r>
                  <a:rPr kumimoji="1" lang="en-US" altLang="ja-JP" sz="2400" dirty="0" err="1"/>
                  <a:t>AtCoder</a:t>
                </a:r>
                <a:r>
                  <a:rPr kumimoji="1" lang="en-US" altLang="ja-JP" sz="2400" dirty="0"/>
                  <a:t> Tags</a:t>
                </a:r>
                <a:r>
                  <a:rPr kumimoji="1" lang="ja-JP" altLang="en-US" sz="2400"/>
                  <a:t>上</a:t>
                </a:r>
                <a:r>
                  <a:rPr lang="ja-JP" altLang="en-US" sz="2400"/>
                  <a:t>で，ある問題の</a:t>
                </a:r>
                <a:r>
                  <a:rPr lang="en-US" altLang="ja-JP" sz="2400" dirty="0"/>
                  <a:t>”Game”</a:t>
                </a:r>
                <a:r>
                  <a:rPr lang="ja-JP" altLang="en-US" sz="2400"/>
                  <a:t>の投票数が</a:t>
                </a:r>
                <a:r>
                  <a:rPr lang="en-US" altLang="ja-JP" sz="2400" dirty="0"/>
                  <a:t>3</a:t>
                </a:r>
                <a:r>
                  <a:rPr lang="ja-JP" altLang="en-US" sz="2400"/>
                  <a:t>，</a:t>
                </a:r>
                <a:r>
                  <a:rPr lang="en-US" altLang="ja-JP" sz="2400" dirty="0"/>
                  <a:t>”Easy”</a:t>
                </a:r>
                <a:r>
                  <a:rPr lang="ja-JP" altLang="en-US" sz="2400"/>
                  <a:t>の投票数が</a:t>
                </a:r>
                <a:r>
                  <a:rPr lang="en-US" altLang="ja-JP" sz="2400" dirty="0"/>
                  <a:t>2</a:t>
                </a:r>
                <a:r>
                  <a:rPr lang="ja-JP" altLang="en-US" sz="2400"/>
                  <a:t>である場合は以下のようになる．</a:t>
                </a:r>
                <a:endParaRPr lang="en-US" altLang="ja-JP" sz="2400" dirty="0"/>
              </a:p>
              <a:p>
                <a:endParaRPr lang="en-US" altLang="ja-JP" sz="2000" dirty="0"/>
              </a:p>
              <a:p>
                <a:pPr marL="0" indent="0">
                  <a:buNone/>
                </a:pPr>
                <a14:m>
                  <m:oMathPara xmlns:m="http://schemas.openxmlformats.org/officeDocument/2006/math">
                    <m:oMathParaPr>
                      <m:jc m:val="centerGroup"/>
                    </m:oMathParaPr>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𝐺𝑎𝑚𝑒</m:t>
                          </m:r>
                          <m:r>
                            <a:rPr lang="ja-JP" altLang="en-US" sz="2400" i="1">
                              <a:latin typeface="Cambria Math" panose="02040503050406030204" pitchFamily="18" charset="0"/>
                            </a:rPr>
                            <m:t>が占める</m:t>
                          </m:r>
                          <m:r>
                            <a:rPr lang="ja-JP" altLang="en-US" sz="2400" i="1" smtClean="0">
                              <a:latin typeface="Cambria Math" panose="02040503050406030204" pitchFamily="18" charset="0"/>
                            </a:rPr>
                            <m:t>割合</m:t>
                          </m:r>
                        </m:e>
                      </m:d>
                      <m:r>
                        <a:rPr lang="en-US" altLang="ja-JP" sz="2400" b="0" i="1" smtClean="0">
                          <a:latin typeface="Cambria Math" panose="02040503050406030204" pitchFamily="18" charset="0"/>
                        </a:rPr>
                        <m:t>= </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3</m:t>
                          </m:r>
                        </m:num>
                        <m:den>
                          <m:r>
                            <a:rPr lang="en-US" altLang="ja-JP" sz="2400" b="0" i="1" smtClean="0">
                              <a:latin typeface="Cambria Math" panose="02040503050406030204" pitchFamily="18" charset="0"/>
                            </a:rPr>
                            <m:t>5</m:t>
                          </m:r>
                        </m:den>
                      </m:f>
                      <m:r>
                        <a:rPr lang="en-US" altLang="ja-JP" sz="2400" b="0" i="1" smtClean="0">
                          <a:latin typeface="Cambria Math" panose="02040503050406030204" pitchFamily="18" charset="0"/>
                        </a:rPr>
                        <m:t>=0.6</m:t>
                      </m:r>
                    </m:oMath>
                  </m:oMathPara>
                </a14:m>
                <a:endParaRPr lang="en-US" altLang="ja-JP" sz="2400" dirty="0"/>
              </a:p>
              <a:p>
                <a:pPr marL="0" indent="0">
                  <a:buNone/>
                </a:pPr>
                <a:endParaRPr lang="en-US" altLang="ja-JP" sz="24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ctrlPr>
                            <a:rPr lang="en-US" altLang="ja-JP" sz="2400" i="1">
                              <a:latin typeface="Cambria Math" panose="02040503050406030204" pitchFamily="18" charset="0"/>
                            </a:rPr>
                          </m:ctrlPr>
                        </m:dPr>
                        <m:e>
                          <m:r>
                            <a:rPr lang="en-US" altLang="ja-JP" sz="2400" b="0" i="1" smtClean="0">
                              <a:latin typeface="Cambria Math" panose="02040503050406030204" pitchFamily="18" charset="0"/>
                            </a:rPr>
                            <m:t>𝐸𝑎𝑠𝑦</m:t>
                          </m:r>
                          <m:r>
                            <a:rPr lang="ja-JP" altLang="en-US" sz="2400" i="1">
                              <a:latin typeface="Cambria Math" panose="02040503050406030204" pitchFamily="18" charset="0"/>
                            </a:rPr>
                            <m:t>が占める割合</m:t>
                          </m:r>
                        </m:e>
                      </m:d>
                      <m:r>
                        <a:rPr lang="en-US" altLang="ja-JP" sz="2400" i="1">
                          <a:latin typeface="Cambria Math" panose="02040503050406030204" pitchFamily="18" charset="0"/>
                        </a:rPr>
                        <m:t>= </m:t>
                      </m:r>
                      <m:f>
                        <m:fPr>
                          <m:ctrlPr>
                            <a:rPr lang="en-US" altLang="ja-JP" sz="2400" i="1">
                              <a:latin typeface="Cambria Math" panose="02040503050406030204" pitchFamily="18" charset="0"/>
                            </a:rPr>
                          </m:ctrlPr>
                        </m:fPr>
                        <m:num>
                          <m:r>
                            <a:rPr lang="en-US" altLang="ja-JP" sz="2400" b="0" i="1" smtClean="0">
                              <a:latin typeface="Cambria Math" panose="02040503050406030204" pitchFamily="18" charset="0"/>
                            </a:rPr>
                            <m:t>2</m:t>
                          </m:r>
                        </m:num>
                        <m:den>
                          <m:r>
                            <a:rPr lang="en-US" altLang="ja-JP" sz="2400" i="1">
                              <a:latin typeface="Cambria Math" panose="02040503050406030204" pitchFamily="18" charset="0"/>
                            </a:rPr>
                            <m:t>5</m:t>
                          </m:r>
                        </m:den>
                      </m:f>
                      <m:r>
                        <a:rPr lang="en-US" altLang="ja-JP" sz="2400" i="1">
                          <a:latin typeface="Cambria Math" panose="02040503050406030204" pitchFamily="18" charset="0"/>
                        </a:rPr>
                        <m:t>=0.</m:t>
                      </m:r>
                      <m:r>
                        <a:rPr lang="en-US" altLang="ja-JP" sz="2400" b="0" i="1" smtClean="0">
                          <a:latin typeface="Cambria Math" panose="02040503050406030204" pitchFamily="18" charset="0"/>
                        </a:rPr>
                        <m:t>4</m:t>
                      </m:r>
                    </m:oMath>
                  </m:oMathPara>
                </a14:m>
                <a:endParaRPr lang="en-US" altLang="ja-JP" sz="2400" dirty="0"/>
              </a:p>
            </p:txBody>
          </p:sp>
        </mc:Choice>
        <mc:Fallback xmlns="">
          <p:sp>
            <p:nvSpPr>
              <p:cNvPr id="3" name="コンテンツ プレースホルダー 2">
                <a:extLst>
                  <a:ext uri="{FF2B5EF4-FFF2-40B4-BE49-F238E27FC236}">
                    <a16:creationId xmlns:a16="http://schemas.microsoft.com/office/drawing/2014/main" id="{BF7B5F54-4569-F042-8B6C-C535F6BE8AE4}"/>
                  </a:ext>
                </a:extLst>
              </p:cNvPr>
              <p:cNvSpPr>
                <a:spLocks noGrp="1" noRot="1" noChangeAspect="1" noMove="1" noResize="1" noEditPoints="1" noAdjustHandles="1" noChangeArrowheads="1" noChangeShapeType="1" noTextEdit="1"/>
              </p:cNvSpPr>
              <p:nvPr>
                <p:ph idx="1"/>
              </p:nvPr>
            </p:nvSpPr>
            <p:spPr>
              <a:blipFill>
                <a:blip r:embed="rId2"/>
                <a:stretch>
                  <a:fillRect l="-1080"/>
                </a:stretch>
              </a:blipFill>
            </p:spPr>
            <p:txBody>
              <a:bodyPr/>
              <a:lstStyle/>
              <a:p>
                <a:r>
                  <a:rPr lang="ja-JP" altLang="en-US">
                    <a:noFill/>
                  </a:rPr>
                  <a:t> </a:t>
                </a:r>
              </a:p>
            </p:txBody>
          </p:sp>
        </mc:Fallback>
      </mc:AlternateContent>
      <p:sp>
        <p:nvSpPr>
          <p:cNvPr id="4" name="日付プレースホルダー 3">
            <a:extLst>
              <a:ext uri="{FF2B5EF4-FFF2-40B4-BE49-F238E27FC236}">
                <a16:creationId xmlns:a16="http://schemas.microsoft.com/office/drawing/2014/main" id="{B44EB24D-0CF9-6D46-970E-7175896BC6F7}"/>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8C502486-782F-B24D-B25B-7914D5F21FD4}"/>
              </a:ext>
            </a:extLst>
          </p:cNvPr>
          <p:cNvSpPr>
            <a:spLocks noGrp="1"/>
          </p:cNvSpPr>
          <p:nvPr>
            <p:ph type="sldNum" sz="quarter" idx="12"/>
          </p:nvPr>
        </p:nvSpPr>
        <p:spPr/>
        <p:txBody>
          <a:bodyPr/>
          <a:lstStyle/>
          <a:p>
            <a:pPr>
              <a:defRPr/>
            </a:pPr>
            <a:fld id="{B12562F3-4A2F-4E07-B7D3-3E764FB0DEC6}" type="slidenum">
              <a:rPr lang="en-US" altLang="ja-JP" smtClean="0"/>
              <a:pPr>
                <a:defRPr/>
              </a:pPr>
              <a:t>24</a:t>
            </a:fld>
            <a:endParaRPr lang="en-US" altLang="ja-JP"/>
          </a:p>
        </p:txBody>
      </p:sp>
    </p:spTree>
    <p:extLst>
      <p:ext uri="{BB962C8B-B14F-4D97-AF65-F5344CB8AC3E}">
        <p14:creationId xmlns:p14="http://schemas.microsoft.com/office/powerpoint/2010/main" val="109472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BE660A-24F6-D044-8017-54D207E5C7BA}"/>
              </a:ext>
            </a:extLst>
          </p:cNvPr>
          <p:cNvSpPr>
            <a:spLocks noGrp="1"/>
          </p:cNvSpPr>
          <p:nvPr>
            <p:ph type="title"/>
          </p:nvPr>
        </p:nvSpPr>
        <p:spPr/>
        <p:txBody>
          <a:bodyPr/>
          <a:lstStyle/>
          <a:p>
            <a:r>
              <a:rPr kumimoji="1" lang="ja-JP" altLang="en-US"/>
              <a:t>問題点</a:t>
            </a:r>
          </a:p>
        </p:txBody>
      </p:sp>
      <p:sp>
        <p:nvSpPr>
          <p:cNvPr id="3" name="コンテンツ プレースホルダー 2">
            <a:extLst>
              <a:ext uri="{FF2B5EF4-FFF2-40B4-BE49-F238E27FC236}">
                <a16:creationId xmlns:a16="http://schemas.microsoft.com/office/drawing/2014/main" id="{6A3D3933-F786-5D4F-B187-C0003BB81AE1}"/>
              </a:ext>
            </a:extLst>
          </p:cNvPr>
          <p:cNvSpPr>
            <a:spLocks noGrp="1"/>
          </p:cNvSpPr>
          <p:nvPr>
            <p:ph idx="1"/>
          </p:nvPr>
        </p:nvSpPr>
        <p:spPr/>
        <p:txBody>
          <a:bodyPr/>
          <a:lstStyle/>
          <a:p>
            <a:r>
              <a:rPr kumimoji="1" lang="ja-JP" altLang="en-US" sz="2400"/>
              <a:t>社員が</a:t>
            </a:r>
            <a:r>
              <a:rPr kumimoji="1" lang="en-US" altLang="ja-JP" sz="2400" dirty="0"/>
              <a:t>1</a:t>
            </a:r>
            <a:r>
              <a:rPr kumimoji="1" lang="ja-JP" altLang="en-US" sz="2400"/>
              <a:t>つ</a:t>
            </a:r>
            <a:r>
              <a:rPr kumimoji="1" lang="en-US" altLang="ja-JP" sz="2400" dirty="0"/>
              <a:t>1</a:t>
            </a:r>
            <a:r>
              <a:rPr kumimoji="1" lang="ja-JP" altLang="en-US" sz="2400"/>
              <a:t>つタグ付けを行うと，労力がかかりすぎる</a:t>
            </a:r>
            <a:endParaRPr kumimoji="1" lang="en-US" altLang="ja-JP" sz="2400" dirty="0"/>
          </a:p>
          <a:p>
            <a:r>
              <a:rPr lang="ja-JP" altLang="en-US" sz="2400"/>
              <a:t>問題を作成した教員が自身の尺度でタグ付けすると，タグを付与する基準にばらつきが出てしまい，それによって能力判定の精度が下がる可能性が考えられる</a:t>
            </a:r>
            <a:endParaRPr lang="en-US" altLang="ja-JP" sz="2400" dirty="0"/>
          </a:p>
          <a:p>
            <a:endParaRPr kumimoji="1" lang="ja-JP" altLang="en-US" sz="2400"/>
          </a:p>
        </p:txBody>
      </p:sp>
      <p:sp>
        <p:nvSpPr>
          <p:cNvPr id="4" name="日付プレースホルダー 3">
            <a:extLst>
              <a:ext uri="{FF2B5EF4-FFF2-40B4-BE49-F238E27FC236}">
                <a16:creationId xmlns:a16="http://schemas.microsoft.com/office/drawing/2014/main" id="{9B460376-6925-AC4C-9907-F6E0361E6EC9}"/>
              </a:ext>
            </a:extLst>
          </p:cNvPr>
          <p:cNvSpPr>
            <a:spLocks noGrp="1"/>
          </p:cNvSpPr>
          <p:nvPr>
            <p:ph type="dt" sz="half" idx="10"/>
          </p:nvPr>
        </p:nvSpPr>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7FCA6190-942F-134F-8356-C379A389F2BD}"/>
              </a:ext>
            </a:extLst>
          </p:cNvPr>
          <p:cNvSpPr>
            <a:spLocks noGrp="1"/>
          </p:cNvSpPr>
          <p:nvPr>
            <p:ph type="sldNum" sz="quarter" idx="12"/>
          </p:nvPr>
        </p:nvSpPr>
        <p:spPr/>
        <p:txBody>
          <a:bodyPr/>
          <a:lstStyle/>
          <a:p>
            <a:pPr>
              <a:defRPr/>
            </a:pPr>
            <a:fld id="{B12562F3-4A2F-4E07-B7D3-3E764FB0DEC6}" type="slidenum">
              <a:rPr lang="en-US" altLang="ja-JP" smtClean="0"/>
              <a:pPr>
                <a:defRPr/>
              </a:pPr>
              <a:t>3</a:t>
            </a:fld>
            <a:endParaRPr lang="en-US" altLang="ja-JP"/>
          </a:p>
        </p:txBody>
      </p:sp>
      <p:pic>
        <p:nvPicPr>
          <p:cNvPr id="14" name="グラフィックス 13" descr="採鉱用工具 単色塗りつぶし">
            <a:extLst>
              <a:ext uri="{FF2B5EF4-FFF2-40B4-BE49-F238E27FC236}">
                <a16:creationId xmlns:a16="http://schemas.microsoft.com/office/drawing/2014/main" id="{B8176275-CDDA-4D47-A235-229AD9549C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0026" y="5068976"/>
            <a:ext cx="539093" cy="539093"/>
          </a:xfrm>
          <a:prstGeom prst="rect">
            <a:avLst/>
          </a:prstGeom>
        </p:spPr>
      </p:pic>
      <p:sp>
        <p:nvSpPr>
          <p:cNvPr id="15" name="テキスト ボックス 14">
            <a:extLst>
              <a:ext uri="{FF2B5EF4-FFF2-40B4-BE49-F238E27FC236}">
                <a16:creationId xmlns:a16="http://schemas.microsoft.com/office/drawing/2014/main" id="{FE58385E-A999-214A-ADB7-B181211710EB}"/>
              </a:ext>
            </a:extLst>
          </p:cNvPr>
          <p:cNvSpPr txBox="1"/>
          <p:nvPr/>
        </p:nvSpPr>
        <p:spPr>
          <a:xfrm>
            <a:off x="3508060" y="5608069"/>
            <a:ext cx="1443024" cy="276999"/>
          </a:xfrm>
          <a:prstGeom prst="rect">
            <a:avLst/>
          </a:prstGeom>
          <a:noFill/>
        </p:spPr>
        <p:txBody>
          <a:bodyPr wrap="square" rtlCol="0">
            <a:spAutoFit/>
          </a:bodyPr>
          <a:lstStyle/>
          <a:p>
            <a:pPr algn="ctr"/>
            <a:r>
              <a:rPr kumimoji="1" lang="ja-JP" altLang="en-US" sz="1200"/>
              <a:t>タグ付与ツール</a:t>
            </a:r>
          </a:p>
        </p:txBody>
      </p:sp>
      <p:sp>
        <p:nvSpPr>
          <p:cNvPr id="16" name="テキスト ボックス 15">
            <a:extLst>
              <a:ext uri="{FF2B5EF4-FFF2-40B4-BE49-F238E27FC236}">
                <a16:creationId xmlns:a16="http://schemas.microsoft.com/office/drawing/2014/main" id="{FB0C2A4F-F911-CC4D-8E3C-91806614D3DD}"/>
              </a:ext>
            </a:extLst>
          </p:cNvPr>
          <p:cNvSpPr txBox="1"/>
          <p:nvPr/>
        </p:nvSpPr>
        <p:spPr>
          <a:xfrm>
            <a:off x="1296441" y="5545446"/>
            <a:ext cx="1944513" cy="461665"/>
          </a:xfrm>
          <a:prstGeom prst="rect">
            <a:avLst/>
          </a:prstGeom>
          <a:noFill/>
        </p:spPr>
        <p:txBody>
          <a:bodyPr wrap="square" rtlCol="0">
            <a:spAutoFit/>
          </a:bodyPr>
          <a:lstStyle/>
          <a:p>
            <a:pPr algn="ctr"/>
            <a:r>
              <a:rPr kumimoji="1" lang="ja-JP" altLang="en-US" sz="1200"/>
              <a:t>プログラミング演習問題の問題と回答</a:t>
            </a:r>
          </a:p>
        </p:txBody>
      </p:sp>
      <p:sp>
        <p:nvSpPr>
          <p:cNvPr id="17" name="右矢印 16">
            <a:extLst>
              <a:ext uri="{FF2B5EF4-FFF2-40B4-BE49-F238E27FC236}">
                <a16:creationId xmlns:a16="http://schemas.microsoft.com/office/drawing/2014/main" id="{B78D7A85-DB1D-094B-9775-FACCB0450534}"/>
              </a:ext>
            </a:extLst>
          </p:cNvPr>
          <p:cNvSpPr/>
          <p:nvPr/>
        </p:nvSpPr>
        <p:spPr>
          <a:xfrm>
            <a:off x="3333172" y="4754313"/>
            <a:ext cx="1836853" cy="401648"/>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C9D8BB8-7CED-8642-A282-EDC6BCDB3604}"/>
              </a:ext>
            </a:extLst>
          </p:cNvPr>
          <p:cNvSpPr txBox="1"/>
          <p:nvPr/>
        </p:nvSpPr>
        <p:spPr>
          <a:xfrm>
            <a:off x="5403050" y="4375895"/>
            <a:ext cx="2433336" cy="1169551"/>
          </a:xfrm>
          <a:prstGeom prst="rect">
            <a:avLst/>
          </a:prstGeom>
          <a:noFill/>
          <a:ln>
            <a:solidFill>
              <a:schemeClr val="tx1"/>
            </a:solidFill>
          </a:ln>
        </p:spPr>
        <p:txBody>
          <a:bodyPr wrap="square" rtlCol="0">
            <a:spAutoFit/>
          </a:bodyPr>
          <a:lstStyle/>
          <a:p>
            <a:r>
              <a:rPr lang="ja-JP" altLang="en-US" sz="2000"/>
              <a:t>付与するタグは</a:t>
            </a:r>
            <a:endParaRPr lang="en-US" altLang="ja-JP" sz="2000" dirty="0"/>
          </a:p>
          <a:p>
            <a:r>
              <a:rPr lang="ja-JP" altLang="en-US" sz="3000" b="1" u="sng"/>
              <a:t>動的計画法</a:t>
            </a:r>
          </a:p>
          <a:p>
            <a:r>
              <a:rPr lang="ja-JP" altLang="en-US" sz="2000"/>
              <a:t>と決定</a:t>
            </a:r>
            <a:endParaRPr kumimoji="1" lang="en-US" altLang="ja-JP" sz="2000" u="sng" dirty="0"/>
          </a:p>
        </p:txBody>
      </p:sp>
      <p:sp>
        <p:nvSpPr>
          <p:cNvPr id="20" name="テキスト ボックス 19">
            <a:extLst>
              <a:ext uri="{FF2B5EF4-FFF2-40B4-BE49-F238E27FC236}">
                <a16:creationId xmlns:a16="http://schemas.microsoft.com/office/drawing/2014/main" id="{064AA08E-F0ED-9049-A401-EFBB29DC3A17}"/>
              </a:ext>
            </a:extLst>
          </p:cNvPr>
          <p:cNvSpPr txBox="1"/>
          <p:nvPr/>
        </p:nvSpPr>
        <p:spPr>
          <a:xfrm>
            <a:off x="6373497" y="5545446"/>
            <a:ext cx="492443" cy="276999"/>
          </a:xfrm>
          <a:prstGeom prst="rect">
            <a:avLst/>
          </a:prstGeom>
          <a:noFill/>
        </p:spPr>
        <p:txBody>
          <a:bodyPr wrap="square" rtlCol="0">
            <a:spAutoFit/>
          </a:bodyPr>
          <a:lstStyle/>
          <a:p>
            <a:r>
              <a:rPr kumimoji="1" lang="ja-JP" altLang="en-US" sz="1200"/>
              <a:t>出力</a:t>
            </a:r>
          </a:p>
        </p:txBody>
      </p:sp>
      <p:sp>
        <p:nvSpPr>
          <p:cNvPr id="22" name="テキスト ボックス 21">
            <a:extLst>
              <a:ext uri="{FF2B5EF4-FFF2-40B4-BE49-F238E27FC236}">
                <a16:creationId xmlns:a16="http://schemas.microsoft.com/office/drawing/2014/main" id="{FF93EA3E-677C-3F41-AA7E-7DA5C0AD70B9}"/>
              </a:ext>
            </a:extLst>
          </p:cNvPr>
          <p:cNvSpPr txBox="1"/>
          <p:nvPr/>
        </p:nvSpPr>
        <p:spPr>
          <a:xfrm>
            <a:off x="1248650" y="3284608"/>
            <a:ext cx="6510115" cy="461665"/>
          </a:xfrm>
          <a:prstGeom prst="rect">
            <a:avLst/>
          </a:prstGeom>
          <a:noFill/>
        </p:spPr>
        <p:txBody>
          <a:bodyPr wrap="none" rtlCol="0">
            <a:spAutoFit/>
          </a:bodyPr>
          <a:lstStyle/>
          <a:p>
            <a:r>
              <a:rPr lang="ja-JP" altLang="en-US" u="sng"/>
              <a:t>問題に自動でタグを付与するツールを作成したい</a:t>
            </a:r>
            <a:endParaRPr lang="en-US" altLang="ja-JP" u="sng" dirty="0"/>
          </a:p>
        </p:txBody>
      </p:sp>
      <p:sp>
        <p:nvSpPr>
          <p:cNvPr id="23" name="右矢印 22">
            <a:extLst>
              <a:ext uri="{FF2B5EF4-FFF2-40B4-BE49-F238E27FC236}">
                <a16:creationId xmlns:a16="http://schemas.microsoft.com/office/drawing/2014/main" id="{4D2F85BE-6DF1-CE49-AAA2-07B73A95C944}"/>
              </a:ext>
            </a:extLst>
          </p:cNvPr>
          <p:cNvSpPr/>
          <p:nvPr/>
        </p:nvSpPr>
        <p:spPr>
          <a:xfrm>
            <a:off x="518963" y="3348855"/>
            <a:ext cx="729687" cy="39319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1 つの角を切り取った四角形 6">
            <a:extLst>
              <a:ext uri="{FF2B5EF4-FFF2-40B4-BE49-F238E27FC236}">
                <a16:creationId xmlns:a16="http://schemas.microsoft.com/office/drawing/2014/main" id="{29640297-1A03-7245-9A06-822B51079D63}"/>
              </a:ext>
            </a:extLst>
          </p:cNvPr>
          <p:cNvSpPr/>
          <p:nvPr/>
        </p:nvSpPr>
        <p:spPr>
          <a:xfrm>
            <a:off x="1380547" y="4182266"/>
            <a:ext cx="1192192" cy="1180618"/>
          </a:xfrm>
          <a:prstGeom prst="snip1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1 つの角を切り取った四角形 23">
            <a:extLst>
              <a:ext uri="{FF2B5EF4-FFF2-40B4-BE49-F238E27FC236}">
                <a16:creationId xmlns:a16="http://schemas.microsoft.com/office/drawing/2014/main" id="{06E31404-A135-DF41-B770-1866DE59E147}"/>
              </a:ext>
            </a:extLst>
          </p:cNvPr>
          <p:cNvSpPr/>
          <p:nvPr/>
        </p:nvSpPr>
        <p:spPr>
          <a:xfrm>
            <a:off x="1677603" y="4364828"/>
            <a:ext cx="1192192" cy="1180618"/>
          </a:xfrm>
          <a:prstGeom prst="snip1Rect">
            <a:avLst/>
          </a:prstGeom>
          <a:solidFill>
            <a:srgbClr val="FFE79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7383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62206A-72A9-7540-81D4-21A39B9ABC94}"/>
              </a:ext>
            </a:extLst>
          </p:cNvPr>
          <p:cNvSpPr>
            <a:spLocks noGrp="1"/>
          </p:cNvSpPr>
          <p:nvPr>
            <p:ph type="title"/>
          </p:nvPr>
        </p:nvSpPr>
        <p:spPr/>
        <p:txBody>
          <a:bodyPr/>
          <a:lstStyle/>
          <a:p>
            <a:r>
              <a:rPr kumimoji="1" lang="ja-JP" altLang="en-US"/>
              <a:t>本研究の概要</a:t>
            </a:r>
          </a:p>
        </p:txBody>
      </p:sp>
      <p:sp>
        <p:nvSpPr>
          <p:cNvPr id="3" name="コンテンツ プレースホルダー 2">
            <a:extLst>
              <a:ext uri="{FF2B5EF4-FFF2-40B4-BE49-F238E27FC236}">
                <a16:creationId xmlns:a16="http://schemas.microsoft.com/office/drawing/2014/main" id="{FC9987F3-4460-DB44-A7DA-B938A25041EF}"/>
              </a:ext>
            </a:extLst>
          </p:cNvPr>
          <p:cNvSpPr>
            <a:spLocks noGrp="1"/>
          </p:cNvSpPr>
          <p:nvPr>
            <p:ph idx="1"/>
          </p:nvPr>
        </p:nvSpPr>
        <p:spPr>
          <a:xfrm>
            <a:off x="126506" y="1600200"/>
            <a:ext cx="8879875" cy="4525963"/>
          </a:xfrm>
        </p:spPr>
        <p:txBody>
          <a:bodyPr/>
          <a:lstStyle/>
          <a:p>
            <a:r>
              <a:rPr kumimoji="1" lang="ja-JP" altLang="en-US" sz="2400"/>
              <a:t>提案手法</a:t>
            </a:r>
            <a:endParaRPr kumimoji="1" lang="en-US" altLang="ja-JP" sz="2400" dirty="0"/>
          </a:p>
          <a:p>
            <a:pPr lvl="1"/>
            <a:r>
              <a:rPr lang="ja-JP" altLang="en-US" sz="2000"/>
              <a:t>機械学習を用いて，プログラミング演習問題に付与するタグを，解答のソースコードから推測する</a:t>
            </a:r>
            <a:endParaRPr lang="en-US" altLang="ja-JP" sz="2000" dirty="0"/>
          </a:p>
          <a:p>
            <a:r>
              <a:rPr kumimoji="1" lang="ja-JP" altLang="en-US" sz="2400"/>
              <a:t>評価実験</a:t>
            </a:r>
            <a:endParaRPr kumimoji="1" lang="en-US" altLang="ja-JP" sz="2400" dirty="0"/>
          </a:p>
          <a:p>
            <a:pPr lvl="1"/>
            <a:r>
              <a:rPr lang="ja-JP" altLang="en-US" sz="2000"/>
              <a:t>プログラミングコンテスト</a:t>
            </a:r>
            <a:r>
              <a:rPr lang="en-US" altLang="ja-JP" sz="1400" dirty="0"/>
              <a:t>※</a:t>
            </a:r>
            <a:r>
              <a:rPr lang="ja-JP" altLang="en-US" sz="2000"/>
              <a:t>の問題と解答を用いて推測精度の調査を行う</a:t>
            </a:r>
            <a:endParaRPr lang="en-US" altLang="ja-JP" sz="2000" dirty="0"/>
          </a:p>
        </p:txBody>
      </p:sp>
      <p:sp>
        <p:nvSpPr>
          <p:cNvPr id="4" name="日付プレースホルダー 3">
            <a:extLst>
              <a:ext uri="{FF2B5EF4-FFF2-40B4-BE49-F238E27FC236}">
                <a16:creationId xmlns:a16="http://schemas.microsoft.com/office/drawing/2014/main" id="{966F76F8-0F0A-BD4B-93D0-859697EEFC53}"/>
              </a:ext>
            </a:extLst>
          </p:cNvPr>
          <p:cNvSpPr>
            <a:spLocks noGrp="1"/>
          </p:cNvSpPr>
          <p:nvPr>
            <p:ph type="dt" sz="half" idx="10"/>
          </p:nvPr>
        </p:nvSpPr>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14986D59-6F24-FA4E-B64F-CF87F286860B}"/>
              </a:ext>
            </a:extLst>
          </p:cNvPr>
          <p:cNvSpPr>
            <a:spLocks noGrp="1"/>
          </p:cNvSpPr>
          <p:nvPr>
            <p:ph type="sldNum" sz="quarter" idx="12"/>
          </p:nvPr>
        </p:nvSpPr>
        <p:spPr/>
        <p:txBody>
          <a:bodyPr/>
          <a:lstStyle/>
          <a:p>
            <a:pPr>
              <a:defRPr/>
            </a:pPr>
            <a:fld id="{B12562F3-4A2F-4E07-B7D3-3E764FB0DEC6}" type="slidenum">
              <a:rPr lang="en-US" altLang="ja-JP" smtClean="0"/>
              <a:pPr>
                <a:defRPr/>
              </a:pPr>
              <a:t>4</a:t>
            </a:fld>
            <a:endParaRPr lang="en-US" altLang="ja-JP"/>
          </a:p>
        </p:txBody>
      </p:sp>
      <p:sp>
        <p:nvSpPr>
          <p:cNvPr id="6" name="テキスト ボックス 5">
            <a:extLst>
              <a:ext uri="{FF2B5EF4-FFF2-40B4-BE49-F238E27FC236}">
                <a16:creationId xmlns:a16="http://schemas.microsoft.com/office/drawing/2014/main" id="{35CD5D47-8795-B145-8AA1-C9E674A06EB0}"/>
              </a:ext>
            </a:extLst>
          </p:cNvPr>
          <p:cNvSpPr txBox="1"/>
          <p:nvPr/>
        </p:nvSpPr>
        <p:spPr>
          <a:xfrm>
            <a:off x="228556" y="4549914"/>
            <a:ext cx="8675773" cy="707886"/>
          </a:xfrm>
          <a:prstGeom prst="rect">
            <a:avLst/>
          </a:prstGeom>
          <a:noFill/>
          <a:ln>
            <a:solidFill>
              <a:schemeClr val="tx1"/>
            </a:solidFill>
          </a:ln>
        </p:spPr>
        <p:txBody>
          <a:bodyPr wrap="none" rtlCol="0">
            <a:spAutoFit/>
          </a:bodyPr>
          <a:lstStyle/>
          <a:p>
            <a:r>
              <a:rPr kumimoji="1" lang="en-US" altLang="ja-JP" sz="2000" dirty="0"/>
              <a:t>※</a:t>
            </a:r>
            <a:r>
              <a:rPr kumimoji="1" lang="ja-JP" altLang="en-US" sz="2000"/>
              <a:t>プログラミングコンテスト</a:t>
            </a:r>
            <a:r>
              <a:rPr kumimoji="1" lang="en-US" altLang="ja-JP" sz="2000" dirty="0"/>
              <a:t>: </a:t>
            </a:r>
            <a:r>
              <a:rPr lang="ja-JP" altLang="en-US" sz="2000"/>
              <a:t>与えられた問題を解くことでプログラミングの能力を</a:t>
            </a:r>
            <a:endParaRPr lang="en-US" altLang="ja-JP" sz="2000" dirty="0"/>
          </a:p>
          <a:p>
            <a:r>
              <a:rPr lang="en-US" altLang="ja-JP" sz="2000" dirty="0"/>
              <a:t>			   </a:t>
            </a:r>
            <a:r>
              <a:rPr lang="ja-JP" altLang="en-US" sz="2000"/>
              <a:t>競い合うコンテスト</a:t>
            </a:r>
            <a:endParaRPr lang="en-US" altLang="ja-JP" sz="2000" dirty="0"/>
          </a:p>
        </p:txBody>
      </p:sp>
    </p:spTree>
    <p:extLst>
      <p:ext uri="{BB962C8B-B14F-4D97-AF65-F5344CB8AC3E}">
        <p14:creationId xmlns:p14="http://schemas.microsoft.com/office/powerpoint/2010/main" val="197152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09DD66F-B309-FF44-9DA9-925C9068C62E}"/>
              </a:ext>
            </a:extLst>
          </p:cNvPr>
          <p:cNvSpPr/>
          <p:nvPr/>
        </p:nvSpPr>
        <p:spPr>
          <a:xfrm>
            <a:off x="457200" y="6008688"/>
            <a:ext cx="2243138" cy="657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C9F594E-E2A1-704D-A842-C23848129DC5}"/>
              </a:ext>
            </a:extLst>
          </p:cNvPr>
          <p:cNvSpPr>
            <a:spLocks noGrp="1"/>
          </p:cNvSpPr>
          <p:nvPr>
            <p:ph type="title"/>
          </p:nvPr>
        </p:nvSpPr>
        <p:spPr/>
        <p:txBody>
          <a:bodyPr/>
          <a:lstStyle/>
          <a:p>
            <a:r>
              <a:rPr kumimoji="1" lang="ja-JP" altLang="en-US"/>
              <a:t>提案手法</a:t>
            </a:r>
          </a:p>
        </p:txBody>
      </p:sp>
      <p:sp>
        <p:nvSpPr>
          <p:cNvPr id="3" name="コンテンツ プレースホルダー 2">
            <a:extLst>
              <a:ext uri="{FF2B5EF4-FFF2-40B4-BE49-F238E27FC236}">
                <a16:creationId xmlns:a16="http://schemas.microsoft.com/office/drawing/2014/main" id="{8F372115-FBB3-274C-933D-326ECBAA8218}"/>
              </a:ext>
            </a:extLst>
          </p:cNvPr>
          <p:cNvSpPr>
            <a:spLocks noGrp="1"/>
          </p:cNvSpPr>
          <p:nvPr>
            <p:ph idx="1"/>
          </p:nvPr>
        </p:nvSpPr>
        <p:spPr>
          <a:xfrm>
            <a:off x="371793" y="1477598"/>
            <a:ext cx="8389302" cy="4525963"/>
          </a:xfrm>
        </p:spPr>
        <p:txBody>
          <a:bodyPr/>
          <a:lstStyle/>
          <a:p>
            <a:r>
              <a:rPr kumimoji="1" lang="en-US" altLang="ja-JP" sz="2400" dirty="0"/>
              <a:t>Doc2vec</a:t>
            </a:r>
            <a:r>
              <a:rPr kumimoji="1" lang="ja-JP" altLang="en-US" sz="2400"/>
              <a:t>を用いて学習する</a:t>
            </a:r>
            <a:endParaRPr kumimoji="1" lang="en-US" altLang="ja-JP" sz="2400" dirty="0"/>
          </a:p>
          <a:p>
            <a:pPr lvl="1"/>
            <a:r>
              <a:rPr lang="ja-JP" altLang="en-US" sz="2000"/>
              <a:t>任意の文書の分散表現</a:t>
            </a:r>
            <a:r>
              <a:rPr lang="en-US" altLang="ja-JP" sz="2000" dirty="0"/>
              <a:t>(</a:t>
            </a:r>
            <a:r>
              <a:rPr lang="ja-JP" altLang="en-US" sz="2000"/>
              <a:t>特徴のベクトル</a:t>
            </a:r>
            <a:r>
              <a:rPr lang="en-US" altLang="ja-JP" sz="2000" dirty="0"/>
              <a:t>)</a:t>
            </a:r>
            <a:r>
              <a:rPr lang="ja-JP" altLang="en-US" sz="2000"/>
              <a:t>を獲得する機械学習の手法</a:t>
            </a:r>
            <a:endParaRPr lang="en-US" altLang="ja-JP" sz="2000" dirty="0"/>
          </a:p>
          <a:p>
            <a:pPr lvl="1"/>
            <a:r>
              <a:rPr lang="ja-JP" altLang="en-US" sz="2000"/>
              <a:t>学習済みのモデルから未知の文書の分散表現を獲得することもできる</a:t>
            </a:r>
          </a:p>
          <a:p>
            <a:endParaRPr kumimoji="1" lang="ja-JP" altLang="en-US" sz="2400"/>
          </a:p>
        </p:txBody>
      </p:sp>
      <p:sp>
        <p:nvSpPr>
          <p:cNvPr id="4" name="日付プレースホルダー 3">
            <a:extLst>
              <a:ext uri="{FF2B5EF4-FFF2-40B4-BE49-F238E27FC236}">
                <a16:creationId xmlns:a16="http://schemas.microsoft.com/office/drawing/2014/main" id="{9A5D48CE-7710-2440-905F-7AD1193EB308}"/>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4E86D0E4-AECA-6A47-89C9-6907EBD8AD1B}"/>
              </a:ext>
            </a:extLst>
          </p:cNvPr>
          <p:cNvSpPr>
            <a:spLocks noGrp="1"/>
          </p:cNvSpPr>
          <p:nvPr>
            <p:ph type="sldNum" sz="quarter" idx="12"/>
          </p:nvPr>
        </p:nvSpPr>
        <p:spPr/>
        <p:txBody>
          <a:bodyPr/>
          <a:lstStyle/>
          <a:p>
            <a:pPr>
              <a:defRPr/>
            </a:pPr>
            <a:fld id="{B12562F3-4A2F-4E07-B7D3-3E764FB0DEC6}" type="slidenum">
              <a:rPr lang="en-US" altLang="ja-JP" smtClean="0"/>
              <a:pPr>
                <a:defRPr/>
              </a:pPr>
              <a:t>5</a:t>
            </a:fld>
            <a:endParaRPr lang="en-US" altLang="ja-JP"/>
          </a:p>
        </p:txBody>
      </p:sp>
      <p:pic>
        <p:nvPicPr>
          <p:cNvPr id="14" name="図 13" descr="グラフィカル ユーザー インターフェイス&#10;&#10;自動的に生成された説明">
            <a:extLst>
              <a:ext uri="{FF2B5EF4-FFF2-40B4-BE49-F238E27FC236}">
                <a16:creationId xmlns:a16="http://schemas.microsoft.com/office/drawing/2014/main" id="{1ED9B677-7B0D-A144-915A-02ADF0291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70" y="2738003"/>
            <a:ext cx="8579348" cy="3600000"/>
          </a:xfrm>
          <a:prstGeom prst="rect">
            <a:avLst/>
          </a:prstGeom>
        </p:spPr>
      </p:pic>
    </p:spTree>
    <p:extLst>
      <p:ext uri="{BB962C8B-B14F-4D97-AF65-F5344CB8AC3E}">
        <p14:creationId xmlns:p14="http://schemas.microsoft.com/office/powerpoint/2010/main" val="404566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AB355E-DDA9-A04E-B971-50951BAB6655}"/>
              </a:ext>
            </a:extLst>
          </p:cNvPr>
          <p:cNvSpPr>
            <a:spLocks noGrp="1"/>
          </p:cNvSpPr>
          <p:nvPr>
            <p:ph type="title"/>
          </p:nvPr>
        </p:nvSpPr>
        <p:spPr/>
        <p:txBody>
          <a:bodyPr/>
          <a:lstStyle/>
          <a:p>
            <a:r>
              <a:rPr kumimoji="1" lang="en-US" altLang="ja-JP" dirty="0"/>
              <a:t>STEP1: AST</a:t>
            </a:r>
            <a:r>
              <a:rPr kumimoji="1" lang="ja-JP" altLang="en-US"/>
              <a:t>の作成，リスト化</a:t>
            </a:r>
          </a:p>
        </p:txBody>
      </p:sp>
      <p:sp>
        <p:nvSpPr>
          <p:cNvPr id="4" name="日付プレースホルダー 3">
            <a:extLst>
              <a:ext uri="{FF2B5EF4-FFF2-40B4-BE49-F238E27FC236}">
                <a16:creationId xmlns:a16="http://schemas.microsoft.com/office/drawing/2014/main" id="{4159C098-EFED-D84B-87D0-94D7249F6791}"/>
              </a:ext>
            </a:extLst>
          </p:cNvPr>
          <p:cNvSpPr>
            <a:spLocks noGrp="1"/>
          </p:cNvSpPr>
          <p:nvPr>
            <p:ph type="dt" sz="half" idx="10"/>
          </p:nvPr>
        </p:nvSpPr>
        <p:spPr/>
        <p:txBody>
          <a:bodyPr/>
          <a:lstStyle/>
          <a:p>
            <a:pPr>
              <a:defRPr/>
            </a:pPr>
            <a:r>
              <a:rPr lang="en-US" altLang="ja-JP" dirty="0"/>
              <a:t>Feb/15/2022</a:t>
            </a:r>
          </a:p>
        </p:txBody>
      </p:sp>
      <p:sp>
        <p:nvSpPr>
          <p:cNvPr id="5" name="スライド番号プレースホルダー 4">
            <a:extLst>
              <a:ext uri="{FF2B5EF4-FFF2-40B4-BE49-F238E27FC236}">
                <a16:creationId xmlns:a16="http://schemas.microsoft.com/office/drawing/2014/main" id="{F39873A9-3622-F143-8848-9871BA934F8B}"/>
              </a:ext>
            </a:extLst>
          </p:cNvPr>
          <p:cNvSpPr>
            <a:spLocks noGrp="1"/>
          </p:cNvSpPr>
          <p:nvPr>
            <p:ph type="sldNum" sz="quarter" idx="12"/>
          </p:nvPr>
        </p:nvSpPr>
        <p:spPr/>
        <p:txBody>
          <a:bodyPr/>
          <a:lstStyle/>
          <a:p>
            <a:pPr>
              <a:defRPr/>
            </a:pPr>
            <a:fld id="{B12562F3-4A2F-4E07-B7D3-3E764FB0DEC6}" type="slidenum">
              <a:rPr lang="en-US" altLang="ja-JP" smtClean="0"/>
              <a:pPr>
                <a:defRPr/>
              </a:pPr>
              <a:t>6</a:t>
            </a:fld>
            <a:endParaRPr lang="en-US" altLang="ja-JP"/>
          </a:p>
        </p:txBody>
      </p:sp>
      <p:pic>
        <p:nvPicPr>
          <p:cNvPr id="11" name="図 10" descr="ダイアグラム&#10;&#10;自動的に生成された説明">
            <a:extLst>
              <a:ext uri="{FF2B5EF4-FFF2-40B4-BE49-F238E27FC236}">
                <a16:creationId xmlns:a16="http://schemas.microsoft.com/office/drawing/2014/main" id="{9D5E2454-6F8C-1740-8203-F89A686B6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 y="2088383"/>
            <a:ext cx="9144000" cy="3836935"/>
          </a:xfrm>
          <a:prstGeom prst="rect">
            <a:avLst/>
          </a:prstGeom>
        </p:spPr>
      </p:pic>
    </p:spTree>
    <p:extLst>
      <p:ext uri="{BB962C8B-B14F-4D97-AF65-F5344CB8AC3E}">
        <p14:creationId xmlns:p14="http://schemas.microsoft.com/office/powerpoint/2010/main" val="338158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86E3FAB-0ED0-3F46-A2FF-F71753234674}"/>
              </a:ext>
            </a:extLst>
          </p:cNvPr>
          <p:cNvSpPr/>
          <p:nvPr/>
        </p:nvSpPr>
        <p:spPr>
          <a:xfrm>
            <a:off x="468312" y="6038907"/>
            <a:ext cx="1150938" cy="628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253ADB1-A92C-9340-818F-6FF4238CCDBB}"/>
              </a:ext>
            </a:extLst>
          </p:cNvPr>
          <p:cNvSpPr>
            <a:spLocks noGrp="1"/>
          </p:cNvSpPr>
          <p:nvPr>
            <p:ph type="title"/>
          </p:nvPr>
        </p:nvSpPr>
        <p:spPr>
          <a:xfrm>
            <a:off x="468312" y="302342"/>
            <a:ext cx="8218488" cy="1143000"/>
          </a:xfrm>
        </p:spPr>
        <p:txBody>
          <a:bodyPr/>
          <a:lstStyle/>
          <a:p>
            <a:r>
              <a:rPr lang="en-US" altLang="ja-JP" dirty="0"/>
              <a:t>STEP1: AST</a:t>
            </a:r>
            <a:r>
              <a:rPr lang="ja-JP" altLang="en-US"/>
              <a:t>の作成，リスト化</a:t>
            </a:r>
            <a:endParaRPr kumimoji="1" lang="ja-JP" altLang="en-US"/>
          </a:p>
        </p:txBody>
      </p:sp>
      <p:sp>
        <p:nvSpPr>
          <p:cNvPr id="3" name="コンテンツ プレースホルダー 2">
            <a:extLst>
              <a:ext uri="{FF2B5EF4-FFF2-40B4-BE49-F238E27FC236}">
                <a16:creationId xmlns:a16="http://schemas.microsoft.com/office/drawing/2014/main" id="{EC219021-1898-4D48-80A7-127D5943B2A0}"/>
              </a:ext>
            </a:extLst>
          </p:cNvPr>
          <p:cNvSpPr>
            <a:spLocks noGrp="1"/>
          </p:cNvSpPr>
          <p:nvPr>
            <p:ph idx="1"/>
          </p:nvPr>
        </p:nvSpPr>
        <p:spPr>
          <a:xfrm>
            <a:off x="302700" y="1566427"/>
            <a:ext cx="8517782" cy="4525963"/>
          </a:xfrm>
        </p:spPr>
        <p:txBody>
          <a:bodyPr/>
          <a:lstStyle/>
          <a:p>
            <a:r>
              <a:rPr lang="en-US" altLang="ja-JP" sz="2400" dirty="0"/>
              <a:t>AST(</a:t>
            </a:r>
            <a:r>
              <a:rPr lang="ja-JP" altLang="en-US" sz="2400"/>
              <a:t>抽象構文木</a:t>
            </a:r>
            <a:r>
              <a:rPr lang="en-US" altLang="ja-JP" sz="2400" dirty="0"/>
              <a:t>)</a:t>
            </a:r>
            <a:r>
              <a:rPr lang="ja-JP" altLang="en-US" sz="2400"/>
              <a:t>のノードを後行順</a:t>
            </a:r>
            <a:r>
              <a:rPr lang="en-US" altLang="ja-JP" sz="2400" dirty="0"/>
              <a:t>(post-order)</a:t>
            </a:r>
            <a:r>
              <a:rPr lang="ja-JP" altLang="en-US" sz="2400"/>
              <a:t>にリスト化する</a:t>
            </a:r>
            <a:endParaRPr lang="en-US" altLang="ja-JP" sz="2400" dirty="0"/>
          </a:p>
          <a:p>
            <a:pPr lvl="1"/>
            <a:r>
              <a:rPr lang="en-US" altLang="ja-JP" sz="2000" dirty="0"/>
              <a:t>AST</a:t>
            </a:r>
            <a:r>
              <a:rPr lang="ja-JP" altLang="en-US" sz="2000"/>
              <a:t>に含まれない情報を追加する</a:t>
            </a:r>
            <a:endParaRPr lang="en-US" altLang="ja-JP" sz="2000" dirty="0"/>
          </a:p>
          <a:p>
            <a:pPr marL="914400" lvl="2" indent="0">
              <a:buNone/>
            </a:pPr>
            <a:r>
              <a:rPr lang="en-US" altLang="ja-JP" sz="2000" dirty="0"/>
              <a:t>(</a:t>
            </a:r>
            <a:r>
              <a:rPr lang="ja-JP" altLang="en-US" sz="2000"/>
              <a:t>例</a:t>
            </a:r>
            <a:r>
              <a:rPr lang="en-US" altLang="ja-JP" sz="2000" dirty="0"/>
              <a:t>) </a:t>
            </a:r>
            <a:r>
              <a:rPr lang="ja-JP" altLang="en-US" sz="2000"/>
              <a:t>変数参照部を参照している変数の型名に変更する</a:t>
            </a:r>
            <a:endParaRPr lang="en-US" altLang="ja-JP" sz="2000" dirty="0"/>
          </a:p>
          <a:p>
            <a:pPr lvl="1"/>
            <a:r>
              <a:rPr lang="ja-JP" altLang="en-US" sz="2000"/>
              <a:t>不要な情報を除外する</a:t>
            </a:r>
            <a:endParaRPr lang="en-US" altLang="ja-JP" sz="2000" dirty="0"/>
          </a:p>
          <a:p>
            <a:pPr marL="914400" lvl="2" indent="0">
              <a:buNone/>
            </a:pPr>
            <a:r>
              <a:rPr lang="en-US" altLang="ja-JP" sz="2000" dirty="0"/>
              <a:t>(</a:t>
            </a:r>
            <a:r>
              <a:rPr lang="ja-JP" altLang="en-US" sz="2000"/>
              <a:t>例</a:t>
            </a:r>
            <a:r>
              <a:rPr lang="en-US" altLang="ja-JP" sz="2000" dirty="0"/>
              <a:t>) </a:t>
            </a:r>
            <a:r>
              <a:rPr lang="ja-JP" altLang="en-US" sz="2000"/>
              <a:t>変数宣言部削除</a:t>
            </a:r>
            <a:endParaRPr lang="en-US" altLang="ja-JP" sz="2000" dirty="0"/>
          </a:p>
        </p:txBody>
      </p:sp>
      <p:sp>
        <p:nvSpPr>
          <p:cNvPr id="4" name="日付プレースホルダー 3">
            <a:extLst>
              <a:ext uri="{FF2B5EF4-FFF2-40B4-BE49-F238E27FC236}">
                <a16:creationId xmlns:a16="http://schemas.microsoft.com/office/drawing/2014/main" id="{069E8CC3-DD43-1E40-878B-2D1F79982026}"/>
              </a:ext>
            </a:extLst>
          </p:cNvPr>
          <p:cNvSpPr>
            <a:spLocks noGrp="1"/>
          </p:cNvSpPr>
          <p:nvPr>
            <p:ph type="dt" sz="half" idx="10"/>
          </p:nvPr>
        </p:nvSpPr>
        <p:spPr>
          <a:xfrm>
            <a:off x="7308850" y="6126163"/>
            <a:ext cx="1439863" cy="261937"/>
          </a:xfrm>
        </p:spPr>
        <p:txBody>
          <a:bodyPr/>
          <a:lstStyle/>
          <a:p>
            <a:pPr>
              <a:defRPr/>
            </a:pPr>
            <a:r>
              <a:rPr lang="en-US" altLang="ja-JP" dirty="0"/>
              <a:t>Feb/15/2022</a:t>
            </a:r>
          </a:p>
        </p:txBody>
      </p:sp>
      <p:pic>
        <p:nvPicPr>
          <p:cNvPr id="12" name="図 11" descr="ダイアグラム&#10;&#10;自動的に生成された説明">
            <a:extLst>
              <a:ext uri="{FF2B5EF4-FFF2-40B4-BE49-F238E27FC236}">
                <a16:creationId xmlns:a16="http://schemas.microsoft.com/office/drawing/2014/main" id="{8685CE39-EAE3-C14B-A3F0-2BE3355B23DF}"/>
              </a:ext>
            </a:extLst>
          </p:cNvPr>
          <p:cNvPicPr>
            <a:picLocks noChangeAspect="1"/>
          </p:cNvPicPr>
          <p:nvPr/>
        </p:nvPicPr>
        <p:blipFill rotWithShape="1">
          <a:blip r:embed="rId3">
            <a:extLst>
              <a:ext uri="{28A0092B-C50C-407E-A947-70E740481C1C}">
                <a14:useLocalDpi xmlns:a14="http://schemas.microsoft.com/office/drawing/2010/main" val="0"/>
              </a:ext>
            </a:extLst>
          </a:blip>
          <a:srcRect l="27562" t="-2747"/>
          <a:stretch/>
        </p:blipFill>
        <p:spPr>
          <a:xfrm>
            <a:off x="930660" y="3569217"/>
            <a:ext cx="7261863" cy="3153600"/>
          </a:xfrm>
          <a:prstGeom prst="rect">
            <a:avLst/>
          </a:prstGeom>
        </p:spPr>
      </p:pic>
      <p:sp>
        <p:nvSpPr>
          <p:cNvPr id="13" name="正方形/長方形 12">
            <a:extLst>
              <a:ext uri="{FF2B5EF4-FFF2-40B4-BE49-F238E27FC236}">
                <a16:creationId xmlns:a16="http://schemas.microsoft.com/office/drawing/2014/main" id="{44E2BE75-6211-E24A-9D1F-E8864401C254}"/>
              </a:ext>
            </a:extLst>
          </p:cNvPr>
          <p:cNvSpPr/>
          <p:nvPr/>
        </p:nvSpPr>
        <p:spPr>
          <a:xfrm>
            <a:off x="946922" y="4776411"/>
            <a:ext cx="1045712" cy="17983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26D3806-286F-B64B-B302-FBA19D0DC6DD}"/>
              </a:ext>
            </a:extLst>
          </p:cNvPr>
          <p:cNvSpPr txBox="1"/>
          <p:nvPr/>
        </p:nvSpPr>
        <p:spPr>
          <a:xfrm>
            <a:off x="169018" y="4491553"/>
            <a:ext cx="1082348" cy="307777"/>
          </a:xfrm>
          <a:prstGeom prst="rect">
            <a:avLst/>
          </a:prstGeom>
          <a:solidFill>
            <a:schemeClr val="accent3"/>
          </a:solidFill>
          <a:ln w="28575">
            <a:solidFill>
              <a:srgbClr val="FF0000"/>
            </a:solidFill>
          </a:ln>
        </p:spPr>
        <p:txBody>
          <a:bodyPr wrap="square" rtlCol="0">
            <a:spAutoFit/>
          </a:bodyPr>
          <a:lstStyle/>
          <a:p>
            <a:r>
              <a:rPr kumimoji="1" lang="ja-JP" altLang="en-US" sz="1400"/>
              <a:t>変数宣言部</a:t>
            </a:r>
          </a:p>
        </p:txBody>
      </p:sp>
      <p:sp>
        <p:nvSpPr>
          <p:cNvPr id="15" name="正方形/長方形 14">
            <a:extLst>
              <a:ext uri="{FF2B5EF4-FFF2-40B4-BE49-F238E27FC236}">
                <a16:creationId xmlns:a16="http://schemas.microsoft.com/office/drawing/2014/main" id="{ED5D219F-42F1-2043-8058-C2E6B1A79B33}"/>
              </a:ext>
            </a:extLst>
          </p:cNvPr>
          <p:cNvSpPr/>
          <p:nvPr/>
        </p:nvSpPr>
        <p:spPr>
          <a:xfrm>
            <a:off x="2202735" y="5384950"/>
            <a:ext cx="1027576" cy="57782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674C25F-1160-564A-992C-C16493234F38}"/>
              </a:ext>
            </a:extLst>
          </p:cNvPr>
          <p:cNvSpPr txBox="1"/>
          <p:nvPr/>
        </p:nvSpPr>
        <p:spPr>
          <a:xfrm>
            <a:off x="2367242" y="5980897"/>
            <a:ext cx="1420582" cy="307777"/>
          </a:xfrm>
          <a:prstGeom prst="rect">
            <a:avLst/>
          </a:prstGeom>
          <a:solidFill>
            <a:schemeClr val="bg1"/>
          </a:solidFill>
          <a:ln w="28575">
            <a:solidFill>
              <a:srgbClr val="0070C0"/>
            </a:solidFill>
          </a:ln>
        </p:spPr>
        <p:txBody>
          <a:bodyPr wrap="square" rtlCol="0">
            <a:spAutoFit/>
          </a:bodyPr>
          <a:lstStyle/>
          <a:p>
            <a:r>
              <a:rPr kumimoji="1" lang="ja-JP" altLang="en-US" sz="1400"/>
              <a:t>変数参照部</a:t>
            </a:r>
            <a:r>
              <a:rPr kumimoji="1" lang="en-US" altLang="ja-JP" sz="1400" dirty="0"/>
              <a:t>(int)</a:t>
            </a:r>
            <a:endParaRPr kumimoji="1" lang="ja-JP" altLang="en-US" sz="1400"/>
          </a:p>
        </p:txBody>
      </p:sp>
      <p:sp>
        <p:nvSpPr>
          <p:cNvPr id="18" name="円/楕円 17">
            <a:extLst>
              <a:ext uri="{FF2B5EF4-FFF2-40B4-BE49-F238E27FC236}">
                <a16:creationId xmlns:a16="http://schemas.microsoft.com/office/drawing/2014/main" id="{C665C78D-A407-1142-83E1-C2E8565F2153}"/>
              </a:ext>
            </a:extLst>
          </p:cNvPr>
          <p:cNvSpPr/>
          <p:nvPr/>
        </p:nvSpPr>
        <p:spPr>
          <a:xfrm>
            <a:off x="2257489" y="5339339"/>
            <a:ext cx="219506" cy="219506"/>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400">
                <a:solidFill>
                  <a:schemeClr val="tx1"/>
                </a:solidFill>
              </a:rPr>
              <a:t>１</a:t>
            </a:r>
          </a:p>
        </p:txBody>
      </p:sp>
      <p:sp>
        <p:nvSpPr>
          <p:cNvPr id="20" name="円/楕円 19">
            <a:extLst>
              <a:ext uri="{FF2B5EF4-FFF2-40B4-BE49-F238E27FC236}">
                <a16:creationId xmlns:a16="http://schemas.microsoft.com/office/drawing/2014/main" id="{7DB765C6-751C-904F-A98C-31A56B62623B}"/>
              </a:ext>
            </a:extLst>
          </p:cNvPr>
          <p:cNvSpPr/>
          <p:nvPr/>
        </p:nvSpPr>
        <p:spPr>
          <a:xfrm>
            <a:off x="3363769" y="5339339"/>
            <a:ext cx="219506" cy="219506"/>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sz="1400" dirty="0">
                <a:solidFill>
                  <a:schemeClr val="tx1"/>
                </a:solidFill>
              </a:rPr>
              <a:t>2</a:t>
            </a:r>
            <a:endParaRPr kumimoji="1" lang="ja-JP" altLang="en-US" sz="1400">
              <a:solidFill>
                <a:schemeClr val="tx1"/>
              </a:solidFill>
            </a:endParaRPr>
          </a:p>
        </p:txBody>
      </p:sp>
      <p:sp>
        <p:nvSpPr>
          <p:cNvPr id="21" name="円/楕円 20">
            <a:extLst>
              <a:ext uri="{FF2B5EF4-FFF2-40B4-BE49-F238E27FC236}">
                <a16:creationId xmlns:a16="http://schemas.microsoft.com/office/drawing/2014/main" id="{C7A0292D-31BA-C241-B43B-D4F6996737A6}"/>
              </a:ext>
            </a:extLst>
          </p:cNvPr>
          <p:cNvSpPr/>
          <p:nvPr/>
        </p:nvSpPr>
        <p:spPr>
          <a:xfrm>
            <a:off x="2257489" y="4764620"/>
            <a:ext cx="219506" cy="219506"/>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sz="1400" dirty="0">
                <a:solidFill>
                  <a:schemeClr val="tx1"/>
                </a:solidFill>
              </a:rPr>
              <a:t>3</a:t>
            </a:r>
            <a:endParaRPr kumimoji="1" lang="ja-JP" altLang="en-US" sz="1400">
              <a:solidFill>
                <a:schemeClr val="tx1"/>
              </a:solidFill>
            </a:endParaRPr>
          </a:p>
        </p:txBody>
      </p:sp>
      <p:sp>
        <p:nvSpPr>
          <p:cNvPr id="22" name="円/楕円 21">
            <a:extLst>
              <a:ext uri="{FF2B5EF4-FFF2-40B4-BE49-F238E27FC236}">
                <a16:creationId xmlns:a16="http://schemas.microsoft.com/office/drawing/2014/main" id="{3FAE5D03-552A-474F-A5A4-BDAD3BBA1E1E}"/>
              </a:ext>
            </a:extLst>
          </p:cNvPr>
          <p:cNvSpPr/>
          <p:nvPr/>
        </p:nvSpPr>
        <p:spPr>
          <a:xfrm>
            <a:off x="1585512" y="4181417"/>
            <a:ext cx="219506" cy="219506"/>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sz="1400" dirty="0">
                <a:solidFill>
                  <a:schemeClr val="tx1"/>
                </a:solidFill>
              </a:rPr>
              <a:t>4</a:t>
            </a:r>
            <a:endParaRPr kumimoji="1" lang="ja-JP" altLang="en-US" sz="1400">
              <a:solidFill>
                <a:schemeClr val="tx1"/>
              </a:solidFill>
            </a:endParaRPr>
          </a:p>
        </p:txBody>
      </p:sp>
      <p:sp>
        <p:nvSpPr>
          <p:cNvPr id="23" name="円/楕円 22">
            <a:extLst>
              <a:ext uri="{FF2B5EF4-FFF2-40B4-BE49-F238E27FC236}">
                <a16:creationId xmlns:a16="http://schemas.microsoft.com/office/drawing/2014/main" id="{8A11E7A6-4DC1-9640-B97E-91AD7CE28B22}"/>
              </a:ext>
            </a:extLst>
          </p:cNvPr>
          <p:cNvSpPr/>
          <p:nvPr/>
        </p:nvSpPr>
        <p:spPr>
          <a:xfrm>
            <a:off x="1585512" y="3643675"/>
            <a:ext cx="219506" cy="219506"/>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sz="1400" dirty="0">
                <a:solidFill>
                  <a:schemeClr val="tx1"/>
                </a:solidFill>
              </a:rPr>
              <a:t>5</a:t>
            </a:r>
            <a:endParaRPr kumimoji="1" lang="ja-JP" altLang="en-US" sz="1400">
              <a:solidFill>
                <a:schemeClr val="tx1"/>
              </a:solidFill>
            </a:endParaRPr>
          </a:p>
        </p:txBody>
      </p:sp>
      <p:sp>
        <p:nvSpPr>
          <p:cNvPr id="17" name="日付プレースホルダー 3">
            <a:extLst>
              <a:ext uri="{FF2B5EF4-FFF2-40B4-BE49-F238E27FC236}">
                <a16:creationId xmlns:a16="http://schemas.microsoft.com/office/drawing/2014/main" id="{CE47A869-FBF8-744E-BD3B-3D749314C506}"/>
              </a:ext>
            </a:extLst>
          </p:cNvPr>
          <p:cNvSpPr txBox="1">
            <a:spLocks/>
          </p:cNvSpPr>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bg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a:lstStyle>
          <a:p>
            <a:pPr>
              <a:defRPr/>
            </a:pPr>
            <a:r>
              <a:rPr lang="en-US" altLang="ja-JP"/>
              <a:t>Feb/15/2022</a:t>
            </a:r>
            <a:endParaRPr lang="en-US" altLang="ja-JP" dirty="0"/>
          </a:p>
        </p:txBody>
      </p:sp>
      <p:sp>
        <p:nvSpPr>
          <p:cNvPr id="19" name="スライド番号プレースホルダー 4">
            <a:extLst>
              <a:ext uri="{FF2B5EF4-FFF2-40B4-BE49-F238E27FC236}">
                <a16:creationId xmlns:a16="http://schemas.microsoft.com/office/drawing/2014/main" id="{ACD1CD78-A569-7742-80D9-7ED9935701E4}"/>
              </a:ext>
            </a:extLst>
          </p:cNvPr>
          <p:cNvSpPr txBox="1">
            <a:spLocks/>
          </p:cNvSpPr>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a:lstStyle>
          <a:p>
            <a:pPr>
              <a:defRPr/>
            </a:pPr>
            <a:fld id="{B12562F3-4A2F-4E07-B7D3-3E764FB0DEC6}" type="slidenum">
              <a:rPr lang="en-US" altLang="ja-JP" smtClean="0"/>
              <a:pPr>
                <a:defRPr/>
              </a:pPr>
              <a:t>7</a:t>
            </a:fld>
            <a:endParaRPr lang="en-US" altLang="ja-JP"/>
          </a:p>
        </p:txBody>
      </p:sp>
    </p:spTree>
    <p:extLst>
      <p:ext uri="{BB962C8B-B14F-4D97-AF65-F5344CB8AC3E}">
        <p14:creationId xmlns:p14="http://schemas.microsoft.com/office/powerpoint/2010/main" val="141605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A460E4-C481-8C46-833F-297AA4B24865}"/>
              </a:ext>
            </a:extLst>
          </p:cNvPr>
          <p:cNvSpPr>
            <a:spLocks noGrp="1"/>
          </p:cNvSpPr>
          <p:nvPr>
            <p:ph type="title"/>
          </p:nvPr>
        </p:nvSpPr>
        <p:spPr/>
        <p:txBody>
          <a:bodyPr/>
          <a:lstStyle/>
          <a:p>
            <a:r>
              <a:rPr kumimoji="1" lang="en-US" altLang="ja-JP" dirty="0"/>
              <a:t>STEP2, STEP3</a:t>
            </a:r>
            <a:endParaRPr kumimoji="1" lang="ja-JP" altLang="en-US"/>
          </a:p>
        </p:txBody>
      </p:sp>
      <p:sp>
        <p:nvSpPr>
          <p:cNvPr id="4" name="日付プレースホルダー 3">
            <a:extLst>
              <a:ext uri="{FF2B5EF4-FFF2-40B4-BE49-F238E27FC236}">
                <a16:creationId xmlns:a16="http://schemas.microsoft.com/office/drawing/2014/main" id="{81DC38F2-CE53-AD4B-9EC8-ED4B3D49D55A}"/>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ABB7882D-C5F6-A042-8C04-8CBF4174BDC3}"/>
              </a:ext>
            </a:extLst>
          </p:cNvPr>
          <p:cNvSpPr>
            <a:spLocks noGrp="1"/>
          </p:cNvSpPr>
          <p:nvPr>
            <p:ph type="sldNum" sz="quarter" idx="12"/>
          </p:nvPr>
        </p:nvSpPr>
        <p:spPr/>
        <p:txBody>
          <a:bodyPr/>
          <a:lstStyle/>
          <a:p>
            <a:pPr>
              <a:defRPr/>
            </a:pPr>
            <a:fld id="{B12562F3-4A2F-4E07-B7D3-3E764FB0DEC6}" type="slidenum">
              <a:rPr lang="en-US" altLang="ja-JP" smtClean="0"/>
              <a:pPr>
                <a:defRPr/>
              </a:pPr>
              <a:t>8</a:t>
            </a:fld>
            <a:endParaRPr lang="en-US" altLang="ja-JP"/>
          </a:p>
        </p:txBody>
      </p:sp>
      <p:sp>
        <p:nvSpPr>
          <p:cNvPr id="8" name="コンテンツ プレースホルダー 2">
            <a:extLst>
              <a:ext uri="{FF2B5EF4-FFF2-40B4-BE49-F238E27FC236}">
                <a16:creationId xmlns:a16="http://schemas.microsoft.com/office/drawing/2014/main" id="{4102447D-C87C-774F-80F3-7026128EE1EC}"/>
              </a:ext>
            </a:extLst>
          </p:cNvPr>
          <p:cNvSpPr>
            <a:spLocks noGrp="1"/>
          </p:cNvSpPr>
          <p:nvPr>
            <p:ph idx="1"/>
          </p:nvPr>
        </p:nvSpPr>
        <p:spPr>
          <a:xfrm>
            <a:off x="278493" y="1456275"/>
            <a:ext cx="8575902" cy="4525963"/>
          </a:xfrm>
        </p:spPr>
        <p:txBody>
          <a:bodyPr/>
          <a:lstStyle/>
          <a:p>
            <a:r>
              <a:rPr lang="en-US" altLang="ja-JP" sz="2400" dirty="0"/>
              <a:t>Doc2vec</a:t>
            </a:r>
            <a:r>
              <a:rPr lang="ja-JP" altLang="en-US" sz="2400"/>
              <a:t>を用いて学習する</a:t>
            </a:r>
            <a:endParaRPr lang="en-US" altLang="ja-JP" sz="2400" dirty="0"/>
          </a:p>
          <a:p>
            <a:pPr lvl="1"/>
            <a:r>
              <a:rPr lang="ja-JP" altLang="en-US" sz="2000"/>
              <a:t>任意の文書の分散表現を獲得する手法</a:t>
            </a:r>
            <a:endParaRPr lang="en-US" altLang="ja-JP" sz="2000" dirty="0"/>
          </a:p>
          <a:p>
            <a:pPr lvl="1"/>
            <a:r>
              <a:rPr lang="ja-JP" altLang="en-US" sz="2000"/>
              <a:t>学習済みのモデルから未知の文書の分散表現を獲得することもできる</a:t>
            </a:r>
          </a:p>
          <a:p>
            <a:endParaRPr lang="ja-JP" altLang="en-US" sz="2400"/>
          </a:p>
          <a:p>
            <a:endParaRPr kumimoji="1" lang="ja-JP" altLang="en-US" sz="2400"/>
          </a:p>
        </p:txBody>
      </p:sp>
      <p:pic>
        <p:nvPicPr>
          <p:cNvPr id="14" name="図 13" descr="グラフィカル ユーザー インターフェイス&#10;&#10;自動的に生成された説明">
            <a:extLst>
              <a:ext uri="{FF2B5EF4-FFF2-40B4-BE49-F238E27FC236}">
                <a16:creationId xmlns:a16="http://schemas.microsoft.com/office/drawing/2014/main" id="{FA73568A-2162-4946-809B-5C006BFFB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47" y="2669576"/>
            <a:ext cx="8579348" cy="3600000"/>
          </a:xfrm>
          <a:prstGeom prst="rect">
            <a:avLst/>
          </a:prstGeom>
        </p:spPr>
      </p:pic>
    </p:spTree>
    <p:extLst>
      <p:ext uri="{BB962C8B-B14F-4D97-AF65-F5344CB8AC3E}">
        <p14:creationId xmlns:p14="http://schemas.microsoft.com/office/powerpoint/2010/main" val="481059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F65BF5-B58A-E146-B9B9-7C363FE61AC1}"/>
              </a:ext>
            </a:extLst>
          </p:cNvPr>
          <p:cNvSpPr>
            <a:spLocks noGrp="1"/>
          </p:cNvSpPr>
          <p:nvPr>
            <p:ph type="title"/>
          </p:nvPr>
        </p:nvSpPr>
        <p:spPr/>
        <p:txBody>
          <a:bodyPr/>
          <a:lstStyle/>
          <a:p>
            <a:r>
              <a:rPr kumimoji="1" lang="en-US" altLang="ja-JP" dirty="0"/>
              <a:t>STEP4: </a:t>
            </a:r>
            <a:r>
              <a:rPr kumimoji="1" lang="ja-JP" altLang="en-US"/>
              <a:t>コサイン類似度の算出</a:t>
            </a:r>
          </a:p>
        </p:txBody>
      </p:sp>
      <p:sp>
        <p:nvSpPr>
          <p:cNvPr id="4" name="日付プレースホルダー 3">
            <a:extLst>
              <a:ext uri="{FF2B5EF4-FFF2-40B4-BE49-F238E27FC236}">
                <a16:creationId xmlns:a16="http://schemas.microsoft.com/office/drawing/2014/main" id="{5721DE37-D9FA-A643-AD18-C37AE9FC3E30}"/>
              </a:ext>
            </a:extLst>
          </p:cNvPr>
          <p:cNvSpPr>
            <a:spLocks noGrp="1"/>
          </p:cNvSpPr>
          <p:nvPr>
            <p:ph type="dt" sz="half" idx="10"/>
          </p:nvPr>
        </p:nvSpPr>
        <p:spPr/>
        <p:txBody>
          <a:bodyPr/>
          <a:lstStyle/>
          <a:p>
            <a:pPr>
              <a:defRPr/>
            </a:pPr>
            <a:r>
              <a:rPr lang="en-US" altLang="ja-JP"/>
              <a:t>Feb/15/2022</a:t>
            </a:r>
            <a:endParaRPr lang="en-US" altLang="ja-JP" dirty="0"/>
          </a:p>
        </p:txBody>
      </p:sp>
      <p:sp>
        <p:nvSpPr>
          <p:cNvPr id="5" name="スライド番号プレースホルダー 4">
            <a:extLst>
              <a:ext uri="{FF2B5EF4-FFF2-40B4-BE49-F238E27FC236}">
                <a16:creationId xmlns:a16="http://schemas.microsoft.com/office/drawing/2014/main" id="{6CD51E57-6A18-E54F-BB4D-AA6943DF5D58}"/>
              </a:ext>
            </a:extLst>
          </p:cNvPr>
          <p:cNvSpPr>
            <a:spLocks noGrp="1"/>
          </p:cNvSpPr>
          <p:nvPr>
            <p:ph type="sldNum" sz="quarter" idx="12"/>
          </p:nvPr>
        </p:nvSpPr>
        <p:spPr/>
        <p:txBody>
          <a:bodyPr/>
          <a:lstStyle/>
          <a:p>
            <a:pPr>
              <a:defRPr/>
            </a:pPr>
            <a:fld id="{B12562F3-4A2F-4E07-B7D3-3E764FB0DEC6}" type="slidenum">
              <a:rPr lang="en-US" altLang="ja-JP" smtClean="0"/>
              <a:pPr>
                <a:defRPr/>
              </a:pPr>
              <a:t>9</a:t>
            </a:fld>
            <a:endParaRPr lang="en-US" altLang="ja-JP"/>
          </a:p>
        </p:txBody>
      </p:sp>
      <p:pic>
        <p:nvPicPr>
          <p:cNvPr id="11" name="図 10" descr="グラフィカル ユーザー インターフェイス, ダイアグラム&#10;&#10;自動的に生成された説明">
            <a:extLst>
              <a:ext uri="{FF2B5EF4-FFF2-40B4-BE49-F238E27FC236}">
                <a16:creationId xmlns:a16="http://schemas.microsoft.com/office/drawing/2014/main" id="{2F5EFA0D-E540-254A-934B-3484B8AEE7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 y="2088383"/>
            <a:ext cx="9144000" cy="3836935"/>
          </a:xfrm>
          <a:prstGeom prst="rect">
            <a:avLst/>
          </a:prstGeom>
        </p:spPr>
      </p:pic>
    </p:spTree>
    <p:extLst>
      <p:ext uri="{BB962C8B-B14F-4D97-AF65-F5344CB8AC3E}">
        <p14:creationId xmlns:p14="http://schemas.microsoft.com/office/powerpoint/2010/main" val="2759291042"/>
      </p:ext>
    </p:extLst>
  </p:cSld>
  <p:clrMapOvr>
    <a:masterClrMapping/>
  </p:clrMapOvr>
</p:sld>
</file>

<file path=ppt/theme/theme1.xml><?xml version="1.0" encoding="utf-8"?>
<a:theme xmlns:a="http://schemas.openxmlformats.org/drawingml/2006/main" name="Sel-CoolMetal-white-2013">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l-CoolMetal-white-2013" id="{9ECAE0AE-9D2A-426D-AEF8-DA3D6B6ACF53}" vid="{A5273F61-7768-4106-83D1-2C5CD5D4469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Sel-CoolMetal-white-2013</Template>
  <TotalTime>90798</TotalTime>
  <Words>3753</Words>
  <Application>Microsoft Macintosh PowerPoint</Application>
  <PresentationFormat>画面に合わせる (4:3)</PresentationFormat>
  <Paragraphs>490</Paragraphs>
  <Slides>24</Slides>
  <Notes>23</Notes>
  <HiddenSlides>2</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游ゴシック</vt:lpstr>
      <vt:lpstr>Arial</vt:lpstr>
      <vt:lpstr>Cambria Math</vt:lpstr>
      <vt:lpstr>Tahoma</vt:lpstr>
      <vt:lpstr>Sel-CoolMetal-white-2013</vt:lpstr>
      <vt:lpstr>Doc2Vecを用いたプログラミング演習問題の タグ付け手法の提案</vt:lpstr>
      <vt:lpstr>背景</vt:lpstr>
      <vt:lpstr>問題点</vt:lpstr>
      <vt:lpstr>本研究の概要</vt:lpstr>
      <vt:lpstr>提案手法</vt:lpstr>
      <vt:lpstr>STEP1: ASTの作成，リスト化</vt:lpstr>
      <vt:lpstr>STEP1: ASTの作成，リスト化</vt:lpstr>
      <vt:lpstr>STEP2, STEP3</vt:lpstr>
      <vt:lpstr>STEP4: コサイン類似度の算出</vt:lpstr>
      <vt:lpstr>STEP4: コサイン類似度の算出</vt:lpstr>
      <vt:lpstr>STEP5: 付与するタグの提案</vt:lpstr>
      <vt:lpstr>STEP5: 付与するタグの提案</vt:lpstr>
      <vt:lpstr>評価実験</vt:lpstr>
      <vt:lpstr>AtCoder Tags</vt:lpstr>
      <vt:lpstr>データセット</vt:lpstr>
      <vt:lpstr>評価指標</vt:lpstr>
      <vt:lpstr>実験1: タグ全体に対する精度</vt:lpstr>
      <vt:lpstr>実験1の結果</vt:lpstr>
      <vt:lpstr>実験2: タグを絞った場合の精度</vt:lpstr>
      <vt:lpstr>実験2の結果(macro-F1)</vt:lpstr>
      <vt:lpstr>実験2の結果(正解率)</vt:lpstr>
      <vt:lpstr>まとめと今後の展望</vt:lpstr>
      <vt:lpstr>プログラミングコンテスト</vt:lpstr>
      <vt:lpstr>タグが占める割合の計算</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川渕　皓太</dc:creator>
  <cp:lastModifiedBy>川渕　皓太</cp:lastModifiedBy>
  <cp:revision>182</cp:revision>
  <cp:lastPrinted>2022-02-10T04:05:34Z</cp:lastPrinted>
  <dcterms:created xsi:type="dcterms:W3CDTF">2021-11-05T11:58:02Z</dcterms:created>
  <dcterms:modified xsi:type="dcterms:W3CDTF">2022-02-14T10:03:45Z</dcterms:modified>
</cp:coreProperties>
</file>